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embedTrueTypeFonts="1" autoCompressPictures="0">
  <p:sldMasterIdLst>
    <p:sldMasterId id="2147483648" r:id="rId1"/>
  </p:sldMasterIdLst>
  <p:notesMasterIdLst>
    <p:notesMasterId r:id="rId23"/>
  </p:notesMasterIdLst>
  <p:sldIdLst>
    <p:sldId id="256" r:id="rId2"/>
    <p:sldId id="292" r:id="rId3"/>
    <p:sldId id="297" r:id="rId4"/>
    <p:sldId id="296" r:id="rId5"/>
    <p:sldId id="298" r:id="rId6"/>
    <p:sldId id="293" r:id="rId7"/>
    <p:sldId id="258" r:id="rId8"/>
    <p:sldId id="261" r:id="rId9"/>
    <p:sldId id="259" r:id="rId10"/>
    <p:sldId id="260" r:id="rId11"/>
    <p:sldId id="263" r:id="rId12"/>
    <p:sldId id="262" r:id="rId13"/>
    <p:sldId id="264" r:id="rId14"/>
    <p:sldId id="265" r:id="rId15"/>
    <p:sldId id="266" r:id="rId16"/>
    <p:sldId id="269" r:id="rId17"/>
    <p:sldId id="267" r:id="rId18"/>
    <p:sldId id="268" r:id="rId19"/>
    <p:sldId id="270" r:id="rId20"/>
    <p:sldId id="277" r:id="rId21"/>
    <p:sldId id="271"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265"/>
    <p:restoredTop sz="92077"/>
  </p:normalViewPr>
  <p:slideViewPr>
    <p:cSldViewPr snapToGrid="0" snapToObjects="1">
      <p:cViewPr varScale="1">
        <p:scale>
          <a:sx n="103" d="100"/>
          <a:sy n="103" d="100"/>
        </p:scale>
        <p:origin x="51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034163-3D57-424A-B1B4-C7C79A257EF3}" type="datetimeFigureOut">
              <a:rPr lang="en-US" smtClean="0"/>
              <a:t>11/17/21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CB9323-293D-1F4B-BAB4-1248F4196D38}" type="slidenum">
              <a:rPr lang="en-US" smtClean="0"/>
              <a:t>‹#›</a:t>
            </a:fld>
            <a:endParaRPr lang="en-US"/>
          </a:p>
        </p:txBody>
      </p:sp>
    </p:spTree>
    <p:extLst>
      <p:ext uri="{BB962C8B-B14F-4D97-AF65-F5344CB8AC3E}">
        <p14:creationId xmlns:p14="http://schemas.microsoft.com/office/powerpoint/2010/main" val="208205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0</a:t>
            </a:fld>
            <a:endParaRPr lang="en-US"/>
          </a:p>
        </p:txBody>
      </p:sp>
    </p:spTree>
    <p:extLst>
      <p:ext uri="{BB962C8B-B14F-4D97-AF65-F5344CB8AC3E}">
        <p14:creationId xmlns:p14="http://schemas.microsoft.com/office/powerpoint/2010/main" val="521041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12</a:t>
            </a:fld>
            <a:endParaRPr lang="en-US"/>
          </a:p>
        </p:txBody>
      </p:sp>
    </p:spTree>
    <p:extLst>
      <p:ext uri="{BB962C8B-B14F-4D97-AF65-F5344CB8AC3E}">
        <p14:creationId xmlns:p14="http://schemas.microsoft.com/office/powerpoint/2010/main" val="3495008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15</a:t>
            </a:fld>
            <a:endParaRPr lang="en-US"/>
          </a:p>
        </p:txBody>
      </p:sp>
    </p:spTree>
    <p:extLst>
      <p:ext uri="{BB962C8B-B14F-4D97-AF65-F5344CB8AC3E}">
        <p14:creationId xmlns:p14="http://schemas.microsoft.com/office/powerpoint/2010/main" val="15374585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16</a:t>
            </a:fld>
            <a:endParaRPr lang="en-US"/>
          </a:p>
        </p:txBody>
      </p:sp>
    </p:spTree>
    <p:extLst>
      <p:ext uri="{BB962C8B-B14F-4D97-AF65-F5344CB8AC3E}">
        <p14:creationId xmlns:p14="http://schemas.microsoft.com/office/powerpoint/2010/main" val="35510652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18</a:t>
            </a:fld>
            <a:endParaRPr lang="en-US"/>
          </a:p>
        </p:txBody>
      </p:sp>
    </p:spTree>
    <p:extLst>
      <p:ext uri="{BB962C8B-B14F-4D97-AF65-F5344CB8AC3E}">
        <p14:creationId xmlns:p14="http://schemas.microsoft.com/office/powerpoint/2010/main" val="24960636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20</a:t>
            </a:fld>
            <a:endParaRPr lang="en-US"/>
          </a:p>
        </p:txBody>
      </p:sp>
    </p:spTree>
    <p:extLst>
      <p:ext uri="{BB962C8B-B14F-4D97-AF65-F5344CB8AC3E}">
        <p14:creationId xmlns:p14="http://schemas.microsoft.com/office/powerpoint/2010/main" val="2874183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 SIFT descriptors or just segmentation of the original image</a:t>
            </a:r>
          </a:p>
        </p:txBody>
      </p:sp>
      <p:sp>
        <p:nvSpPr>
          <p:cNvPr id="4" name="Slide Number Placeholder 3"/>
          <p:cNvSpPr>
            <a:spLocks noGrp="1"/>
          </p:cNvSpPr>
          <p:nvPr>
            <p:ph type="sldNum" sz="quarter" idx="5"/>
          </p:nvPr>
        </p:nvSpPr>
        <p:spPr/>
        <p:txBody>
          <a:bodyPr/>
          <a:lstStyle/>
          <a:p>
            <a:fld id="{0DCB9323-293D-1F4B-BAB4-1248F4196D38}" type="slidenum">
              <a:rPr lang="en-US" smtClean="0"/>
              <a:t>2</a:t>
            </a:fld>
            <a:endParaRPr lang="en-US"/>
          </a:p>
        </p:txBody>
      </p:sp>
    </p:spTree>
    <p:extLst>
      <p:ext uri="{BB962C8B-B14F-4D97-AF65-F5344CB8AC3E}">
        <p14:creationId xmlns:p14="http://schemas.microsoft.com/office/powerpoint/2010/main" val="891847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BoW</a:t>
            </a:r>
            <a:r>
              <a:rPr lang="en-US" dirty="0"/>
              <a:t> output: K * 1</a:t>
            </a:r>
          </a:p>
          <a:p>
            <a:r>
              <a:rPr lang="en-US" dirty="0"/>
              <a:t>VLAD output: K * N (sift dimension)</a:t>
            </a:r>
          </a:p>
        </p:txBody>
      </p:sp>
      <p:sp>
        <p:nvSpPr>
          <p:cNvPr id="4" name="Slide Number Placeholder 3"/>
          <p:cNvSpPr>
            <a:spLocks noGrp="1"/>
          </p:cNvSpPr>
          <p:nvPr>
            <p:ph type="sldNum" sz="quarter" idx="5"/>
          </p:nvPr>
        </p:nvSpPr>
        <p:spPr/>
        <p:txBody>
          <a:bodyPr/>
          <a:lstStyle/>
          <a:p>
            <a:fld id="{0DCB9323-293D-1F4B-BAB4-1248F4196D38}" type="slidenum">
              <a:rPr lang="en-US" smtClean="0"/>
              <a:t>3</a:t>
            </a:fld>
            <a:endParaRPr lang="en-US"/>
          </a:p>
        </p:txBody>
      </p:sp>
    </p:spTree>
    <p:extLst>
      <p:ext uri="{BB962C8B-B14F-4D97-AF65-F5344CB8AC3E}">
        <p14:creationId xmlns:p14="http://schemas.microsoft.com/office/powerpoint/2010/main" val="30934888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6</a:t>
            </a:fld>
            <a:endParaRPr lang="en-US"/>
          </a:p>
        </p:txBody>
      </p:sp>
    </p:spTree>
    <p:extLst>
      <p:ext uri="{BB962C8B-B14F-4D97-AF65-F5344CB8AC3E}">
        <p14:creationId xmlns:p14="http://schemas.microsoft.com/office/powerpoint/2010/main" val="36834567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7</a:t>
            </a:fld>
            <a:endParaRPr lang="en-US"/>
          </a:p>
        </p:txBody>
      </p:sp>
    </p:spTree>
    <p:extLst>
      <p:ext uri="{BB962C8B-B14F-4D97-AF65-F5344CB8AC3E}">
        <p14:creationId xmlns:p14="http://schemas.microsoft.com/office/powerpoint/2010/main" val="4597798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8</a:t>
            </a:fld>
            <a:endParaRPr lang="en-US"/>
          </a:p>
        </p:txBody>
      </p:sp>
    </p:spTree>
    <p:extLst>
      <p:ext uri="{BB962C8B-B14F-4D97-AF65-F5344CB8AC3E}">
        <p14:creationId xmlns:p14="http://schemas.microsoft.com/office/powerpoint/2010/main" val="3717004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9</a:t>
            </a:fld>
            <a:endParaRPr lang="en-US"/>
          </a:p>
        </p:txBody>
      </p:sp>
    </p:spTree>
    <p:extLst>
      <p:ext uri="{BB962C8B-B14F-4D97-AF65-F5344CB8AC3E}">
        <p14:creationId xmlns:p14="http://schemas.microsoft.com/office/powerpoint/2010/main" val="23292387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10</a:t>
            </a:fld>
            <a:endParaRPr lang="en-US"/>
          </a:p>
        </p:txBody>
      </p:sp>
    </p:spTree>
    <p:extLst>
      <p:ext uri="{BB962C8B-B14F-4D97-AF65-F5344CB8AC3E}">
        <p14:creationId xmlns:p14="http://schemas.microsoft.com/office/powerpoint/2010/main" val="40366583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B9323-293D-1F4B-BAB4-1248F4196D38}" type="slidenum">
              <a:rPr lang="en-US" smtClean="0"/>
              <a:t>11</a:t>
            </a:fld>
            <a:endParaRPr lang="en-US"/>
          </a:p>
        </p:txBody>
      </p:sp>
    </p:spTree>
    <p:extLst>
      <p:ext uri="{BB962C8B-B14F-4D97-AF65-F5344CB8AC3E}">
        <p14:creationId xmlns:p14="http://schemas.microsoft.com/office/powerpoint/2010/main" val="88167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1D7F1-F971-5349-AC14-BBF6C76D83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10C95-AD41-874F-91E4-F5DADBB467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F30B2A-1A76-764A-A25D-312205446DCF}"/>
              </a:ext>
            </a:extLst>
          </p:cNvPr>
          <p:cNvSpPr>
            <a:spLocks noGrp="1"/>
          </p:cNvSpPr>
          <p:nvPr>
            <p:ph type="dt" sz="half" idx="10"/>
          </p:nvPr>
        </p:nvSpPr>
        <p:spPr/>
        <p:txBody>
          <a:bodyPr/>
          <a:lstStyle/>
          <a:p>
            <a:fld id="{55CB1926-26E9-D844-980A-DFFDFD9AC51A}" type="datetime1">
              <a:rPr lang="en-US" smtClean="0"/>
              <a:t>11/17/21</a:t>
            </a:fld>
            <a:endParaRPr lang="en-US"/>
          </a:p>
        </p:txBody>
      </p:sp>
      <p:sp>
        <p:nvSpPr>
          <p:cNvPr id="5" name="Footer Placeholder 4">
            <a:extLst>
              <a:ext uri="{FF2B5EF4-FFF2-40B4-BE49-F238E27FC236}">
                <a16:creationId xmlns:a16="http://schemas.microsoft.com/office/drawing/2014/main" id="{B9079C69-2202-DC4E-B0B0-DE91D702E1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4728F5-9DA5-ED45-AD12-DB90D88714AC}"/>
              </a:ext>
            </a:extLst>
          </p:cNvPr>
          <p:cNvSpPr>
            <a:spLocks noGrp="1"/>
          </p:cNvSpPr>
          <p:nvPr>
            <p:ph type="sldNum" sz="quarter" idx="12"/>
          </p:nvPr>
        </p:nvSpPr>
        <p:spPr/>
        <p:txBody>
          <a:bodyPr/>
          <a:lstStyle/>
          <a:p>
            <a:fld id="{79C1186A-E11D-C242-922C-11165A476398}" type="slidenum">
              <a:rPr lang="en-US" smtClean="0"/>
              <a:t>‹#›</a:t>
            </a:fld>
            <a:endParaRPr lang="en-US"/>
          </a:p>
        </p:txBody>
      </p:sp>
    </p:spTree>
    <p:extLst>
      <p:ext uri="{BB962C8B-B14F-4D97-AF65-F5344CB8AC3E}">
        <p14:creationId xmlns:p14="http://schemas.microsoft.com/office/powerpoint/2010/main" val="3843436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A96CC-9866-B741-BB1D-E015C7B2E37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8B9C0EC-AB3C-3D4B-9886-6BE41A5F278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3F0B77-7BA3-ED49-BBBE-B1727605D682}"/>
              </a:ext>
            </a:extLst>
          </p:cNvPr>
          <p:cNvSpPr>
            <a:spLocks noGrp="1"/>
          </p:cNvSpPr>
          <p:nvPr>
            <p:ph type="dt" sz="half" idx="10"/>
          </p:nvPr>
        </p:nvSpPr>
        <p:spPr/>
        <p:txBody>
          <a:bodyPr/>
          <a:lstStyle/>
          <a:p>
            <a:fld id="{60F776E0-2AE1-C648-8623-A20FF4B1E358}" type="datetime1">
              <a:rPr lang="en-US" smtClean="0"/>
              <a:t>11/17/21</a:t>
            </a:fld>
            <a:endParaRPr lang="en-US"/>
          </a:p>
        </p:txBody>
      </p:sp>
      <p:sp>
        <p:nvSpPr>
          <p:cNvPr id="5" name="Footer Placeholder 4">
            <a:extLst>
              <a:ext uri="{FF2B5EF4-FFF2-40B4-BE49-F238E27FC236}">
                <a16:creationId xmlns:a16="http://schemas.microsoft.com/office/drawing/2014/main" id="{C21AFD1B-4DBD-8745-A5F8-0C32A328D8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AA48F1-20CE-594C-B932-0D385C331B9A}"/>
              </a:ext>
            </a:extLst>
          </p:cNvPr>
          <p:cNvSpPr>
            <a:spLocks noGrp="1"/>
          </p:cNvSpPr>
          <p:nvPr>
            <p:ph type="sldNum" sz="quarter" idx="12"/>
          </p:nvPr>
        </p:nvSpPr>
        <p:spPr/>
        <p:txBody>
          <a:bodyPr/>
          <a:lstStyle/>
          <a:p>
            <a:fld id="{79C1186A-E11D-C242-922C-11165A476398}" type="slidenum">
              <a:rPr lang="en-US" smtClean="0"/>
              <a:t>‹#›</a:t>
            </a:fld>
            <a:endParaRPr lang="en-US"/>
          </a:p>
        </p:txBody>
      </p:sp>
    </p:spTree>
    <p:extLst>
      <p:ext uri="{BB962C8B-B14F-4D97-AF65-F5344CB8AC3E}">
        <p14:creationId xmlns:p14="http://schemas.microsoft.com/office/powerpoint/2010/main" val="651883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F6ADB3-B5CA-B04A-8B07-C2FF329442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C081B42-ED50-0043-A7FD-0FF0293958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C2A51F-981E-4544-8D7F-27709D96B4F3}"/>
              </a:ext>
            </a:extLst>
          </p:cNvPr>
          <p:cNvSpPr>
            <a:spLocks noGrp="1"/>
          </p:cNvSpPr>
          <p:nvPr>
            <p:ph type="dt" sz="half" idx="10"/>
          </p:nvPr>
        </p:nvSpPr>
        <p:spPr/>
        <p:txBody>
          <a:bodyPr/>
          <a:lstStyle/>
          <a:p>
            <a:fld id="{B2E02A8C-D094-4344-A5A6-5CE0ED166FE8}" type="datetime1">
              <a:rPr lang="en-US" smtClean="0"/>
              <a:t>11/17/21</a:t>
            </a:fld>
            <a:endParaRPr lang="en-US"/>
          </a:p>
        </p:txBody>
      </p:sp>
      <p:sp>
        <p:nvSpPr>
          <p:cNvPr id="5" name="Footer Placeholder 4">
            <a:extLst>
              <a:ext uri="{FF2B5EF4-FFF2-40B4-BE49-F238E27FC236}">
                <a16:creationId xmlns:a16="http://schemas.microsoft.com/office/drawing/2014/main" id="{04507562-1C84-3942-9AEE-177690CFD8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1048E8-37CC-DB49-ABCD-60EE0700472B}"/>
              </a:ext>
            </a:extLst>
          </p:cNvPr>
          <p:cNvSpPr>
            <a:spLocks noGrp="1"/>
          </p:cNvSpPr>
          <p:nvPr>
            <p:ph type="sldNum" sz="quarter" idx="12"/>
          </p:nvPr>
        </p:nvSpPr>
        <p:spPr/>
        <p:txBody>
          <a:bodyPr/>
          <a:lstStyle/>
          <a:p>
            <a:fld id="{79C1186A-E11D-C242-922C-11165A476398}" type="slidenum">
              <a:rPr lang="en-US" smtClean="0"/>
              <a:t>‹#›</a:t>
            </a:fld>
            <a:endParaRPr lang="en-US"/>
          </a:p>
        </p:txBody>
      </p:sp>
    </p:spTree>
    <p:extLst>
      <p:ext uri="{BB962C8B-B14F-4D97-AF65-F5344CB8AC3E}">
        <p14:creationId xmlns:p14="http://schemas.microsoft.com/office/powerpoint/2010/main" val="1576370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5D323-3DD5-BE41-9388-083F761622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874FCB-CF1A-1B4D-B06B-3D5BC88259E5}"/>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6903758-42BE-E842-800E-8042E13D3D69}"/>
              </a:ext>
            </a:extLst>
          </p:cNvPr>
          <p:cNvSpPr>
            <a:spLocks noGrp="1"/>
          </p:cNvSpPr>
          <p:nvPr>
            <p:ph type="dt" sz="half" idx="10"/>
          </p:nvPr>
        </p:nvSpPr>
        <p:spPr/>
        <p:txBody>
          <a:bodyPr/>
          <a:lstStyle/>
          <a:p>
            <a:fld id="{8BFEAA6F-56AD-FE4E-A21C-ACB1BBA142B8}" type="datetime1">
              <a:rPr lang="en-US" smtClean="0"/>
              <a:t>11/17/21</a:t>
            </a:fld>
            <a:endParaRPr lang="en-US"/>
          </a:p>
        </p:txBody>
      </p:sp>
      <p:sp>
        <p:nvSpPr>
          <p:cNvPr id="5" name="Footer Placeholder 4">
            <a:extLst>
              <a:ext uri="{FF2B5EF4-FFF2-40B4-BE49-F238E27FC236}">
                <a16:creationId xmlns:a16="http://schemas.microsoft.com/office/drawing/2014/main" id="{762230A4-D3F0-EC46-BEAD-9334046934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D58A20F-D0CE-5F4D-A1C5-AA678A09CF43}"/>
              </a:ext>
            </a:extLst>
          </p:cNvPr>
          <p:cNvSpPr>
            <a:spLocks noGrp="1"/>
          </p:cNvSpPr>
          <p:nvPr>
            <p:ph type="sldNum" sz="quarter" idx="12"/>
          </p:nvPr>
        </p:nvSpPr>
        <p:spPr/>
        <p:txBody>
          <a:bodyPr/>
          <a:lstStyle/>
          <a:p>
            <a:fld id="{79C1186A-E11D-C242-922C-11165A476398}" type="slidenum">
              <a:rPr lang="en-US" smtClean="0"/>
              <a:t>‹#›</a:t>
            </a:fld>
            <a:endParaRPr lang="en-US"/>
          </a:p>
        </p:txBody>
      </p:sp>
      <p:cxnSp>
        <p:nvCxnSpPr>
          <p:cNvPr id="8" name="Straight Connector 7">
            <a:extLst>
              <a:ext uri="{FF2B5EF4-FFF2-40B4-BE49-F238E27FC236}">
                <a16:creationId xmlns:a16="http://schemas.microsoft.com/office/drawing/2014/main" id="{CA1BBC53-3397-F64C-BC59-DC75E21F4DD4}"/>
              </a:ext>
            </a:extLst>
          </p:cNvPr>
          <p:cNvCxnSpPr/>
          <p:nvPr userDrawn="1"/>
        </p:nvCxnSpPr>
        <p:spPr>
          <a:xfrm>
            <a:off x="838200" y="1690688"/>
            <a:ext cx="10515600" cy="0"/>
          </a:xfrm>
          <a:prstGeom prst="line">
            <a:avLst/>
          </a:prstGeom>
          <a:ln w="254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6466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B902B-1496-5349-9CA8-BF2A04CFFB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DC2F42-715A-C24E-AC7B-60816D8074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9511B8E-1574-6048-8A7C-1BD7FDDEEC0F}"/>
              </a:ext>
            </a:extLst>
          </p:cNvPr>
          <p:cNvSpPr>
            <a:spLocks noGrp="1"/>
          </p:cNvSpPr>
          <p:nvPr>
            <p:ph type="dt" sz="half" idx="10"/>
          </p:nvPr>
        </p:nvSpPr>
        <p:spPr/>
        <p:txBody>
          <a:bodyPr/>
          <a:lstStyle/>
          <a:p>
            <a:fld id="{5693ABF5-F624-9240-ACB6-A13BD2391DF7}" type="datetime1">
              <a:rPr lang="en-US" smtClean="0"/>
              <a:t>11/17/21</a:t>
            </a:fld>
            <a:endParaRPr lang="en-US"/>
          </a:p>
        </p:txBody>
      </p:sp>
      <p:sp>
        <p:nvSpPr>
          <p:cNvPr id="5" name="Footer Placeholder 4">
            <a:extLst>
              <a:ext uri="{FF2B5EF4-FFF2-40B4-BE49-F238E27FC236}">
                <a16:creationId xmlns:a16="http://schemas.microsoft.com/office/drawing/2014/main" id="{4BD01F59-CF03-7C4A-A86D-9DF29FB5F0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A1A3A8-251B-E348-B9EE-1BB99859982D}"/>
              </a:ext>
            </a:extLst>
          </p:cNvPr>
          <p:cNvSpPr>
            <a:spLocks noGrp="1"/>
          </p:cNvSpPr>
          <p:nvPr>
            <p:ph type="sldNum" sz="quarter" idx="12"/>
          </p:nvPr>
        </p:nvSpPr>
        <p:spPr/>
        <p:txBody>
          <a:bodyPr/>
          <a:lstStyle/>
          <a:p>
            <a:fld id="{79C1186A-E11D-C242-922C-11165A476398}" type="slidenum">
              <a:rPr lang="en-US" smtClean="0"/>
              <a:t>‹#›</a:t>
            </a:fld>
            <a:endParaRPr lang="en-US"/>
          </a:p>
        </p:txBody>
      </p:sp>
    </p:spTree>
    <p:extLst>
      <p:ext uri="{BB962C8B-B14F-4D97-AF65-F5344CB8AC3E}">
        <p14:creationId xmlns:p14="http://schemas.microsoft.com/office/powerpoint/2010/main" val="166578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D1CB1-E2B3-F445-AEB5-8F1D33C107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7E08E9-1CCB-404D-B1E0-74B8AFAFABF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E777104-B496-5E46-9DDF-EC769EB7AD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9D0162-6BB1-FF4B-B411-ED8699B8D178}"/>
              </a:ext>
            </a:extLst>
          </p:cNvPr>
          <p:cNvSpPr>
            <a:spLocks noGrp="1"/>
          </p:cNvSpPr>
          <p:nvPr>
            <p:ph type="dt" sz="half" idx="10"/>
          </p:nvPr>
        </p:nvSpPr>
        <p:spPr/>
        <p:txBody>
          <a:bodyPr/>
          <a:lstStyle/>
          <a:p>
            <a:fld id="{67CC1D69-A10D-CB4C-80E7-2D455B23663B}" type="datetime1">
              <a:rPr lang="en-US" smtClean="0"/>
              <a:t>11/17/21</a:t>
            </a:fld>
            <a:endParaRPr lang="en-US"/>
          </a:p>
        </p:txBody>
      </p:sp>
      <p:sp>
        <p:nvSpPr>
          <p:cNvPr id="6" name="Footer Placeholder 5">
            <a:extLst>
              <a:ext uri="{FF2B5EF4-FFF2-40B4-BE49-F238E27FC236}">
                <a16:creationId xmlns:a16="http://schemas.microsoft.com/office/drawing/2014/main" id="{F5BF63C7-419B-C042-8A40-38C590C7A8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CF5FD2-1E9C-9844-ABCD-F847FF90B9DE}"/>
              </a:ext>
            </a:extLst>
          </p:cNvPr>
          <p:cNvSpPr>
            <a:spLocks noGrp="1"/>
          </p:cNvSpPr>
          <p:nvPr>
            <p:ph type="sldNum" sz="quarter" idx="12"/>
          </p:nvPr>
        </p:nvSpPr>
        <p:spPr/>
        <p:txBody>
          <a:bodyPr/>
          <a:lstStyle/>
          <a:p>
            <a:fld id="{79C1186A-E11D-C242-922C-11165A476398}" type="slidenum">
              <a:rPr lang="en-US" smtClean="0"/>
              <a:t>‹#›</a:t>
            </a:fld>
            <a:endParaRPr lang="en-US"/>
          </a:p>
        </p:txBody>
      </p:sp>
    </p:spTree>
    <p:extLst>
      <p:ext uri="{BB962C8B-B14F-4D97-AF65-F5344CB8AC3E}">
        <p14:creationId xmlns:p14="http://schemas.microsoft.com/office/powerpoint/2010/main" val="1497292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44141-C3C1-0D42-A2B8-8AB9FE3813D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0C07145-C08E-AE49-8DFE-33327C9327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168BC4-17EA-F649-BCAB-CBCB442D5DF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5C9719B-9FD6-9548-882E-725056CAF6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A7126C-4CCD-0845-B44D-CB1C3EB3A0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2411BC-5372-0040-B420-9AFFC9D9A9F6}"/>
              </a:ext>
            </a:extLst>
          </p:cNvPr>
          <p:cNvSpPr>
            <a:spLocks noGrp="1"/>
          </p:cNvSpPr>
          <p:nvPr>
            <p:ph type="dt" sz="half" idx="10"/>
          </p:nvPr>
        </p:nvSpPr>
        <p:spPr/>
        <p:txBody>
          <a:bodyPr/>
          <a:lstStyle/>
          <a:p>
            <a:fld id="{9844530A-3DFC-0D44-872D-181C849EA220}" type="datetime1">
              <a:rPr lang="en-US" smtClean="0"/>
              <a:t>11/17/21</a:t>
            </a:fld>
            <a:endParaRPr lang="en-US"/>
          </a:p>
        </p:txBody>
      </p:sp>
      <p:sp>
        <p:nvSpPr>
          <p:cNvPr id="8" name="Footer Placeholder 7">
            <a:extLst>
              <a:ext uri="{FF2B5EF4-FFF2-40B4-BE49-F238E27FC236}">
                <a16:creationId xmlns:a16="http://schemas.microsoft.com/office/drawing/2014/main" id="{5AFD367D-93B6-3845-B03C-63D6C94F7C4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8B5A63-6C0B-D741-8C30-880C9145EAE0}"/>
              </a:ext>
            </a:extLst>
          </p:cNvPr>
          <p:cNvSpPr>
            <a:spLocks noGrp="1"/>
          </p:cNvSpPr>
          <p:nvPr>
            <p:ph type="sldNum" sz="quarter" idx="12"/>
          </p:nvPr>
        </p:nvSpPr>
        <p:spPr/>
        <p:txBody>
          <a:bodyPr/>
          <a:lstStyle/>
          <a:p>
            <a:fld id="{79C1186A-E11D-C242-922C-11165A476398}" type="slidenum">
              <a:rPr lang="en-US" smtClean="0"/>
              <a:t>‹#›</a:t>
            </a:fld>
            <a:endParaRPr lang="en-US"/>
          </a:p>
        </p:txBody>
      </p:sp>
    </p:spTree>
    <p:extLst>
      <p:ext uri="{BB962C8B-B14F-4D97-AF65-F5344CB8AC3E}">
        <p14:creationId xmlns:p14="http://schemas.microsoft.com/office/powerpoint/2010/main" val="17895614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E7A7D-FFE8-664D-803B-D434375395A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35BAA82-1E80-834D-AEF3-9216DDEE81F8}"/>
              </a:ext>
            </a:extLst>
          </p:cNvPr>
          <p:cNvSpPr>
            <a:spLocks noGrp="1"/>
          </p:cNvSpPr>
          <p:nvPr>
            <p:ph type="dt" sz="half" idx="10"/>
          </p:nvPr>
        </p:nvSpPr>
        <p:spPr/>
        <p:txBody>
          <a:bodyPr/>
          <a:lstStyle/>
          <a:p>
            <a:fld id="{74106CA7-B3BD-4445-8AE6-9EA8C9A0AC01}" type="datetime1">
              <a:rPr lang="en-US" smtClean="0"/>
              <a:t>11/17/21</a:t>
            </a:fld>
            <a:endParaRPr lang="en-US"/>
          </a:p>
        </p:txBody>
      </p:sp>
      <p:sp>
        <p:nvSpPr>
          <p:cNvPr id="4" name="Footer Placeholder 3">
            <a:extLst>
              <a:ext uri="{FF2B5EF4-FFF2-40B4-BE49-F238E27FC236}">
                <a16:creationId xmlns:a16="http://schemas.microsoft.com/office/drawing/2014/main" id="{1B958115-F7AE-DC4C-9658-BD3FB71A13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76CB76D-5C8F-0C4E-8B35-A843B7199856}"/>
              </a:ext>
            </a:extLst>
          </p:cNvPr>
          <p:cNvSpPr>
            <a:spLocks noGrp="1"/>
          </p:cNvSpPr>
          <p:nvPr>
            <p:ph type="sldNum" sz="quarter" idx="12"/>
          </p:nvPr>
        </p:nvSpPr>
        <p:spPr/>
        <p:txBody>
          <a:bodyPr/>
          <a:lstStyle/>
          <a:p>
            <a:fld id="{79C1186A-E11D-C242-922C-11165A476398}" type="slidenum">
              <a:rPr lang="en-US" smtClean="0"/>
              <a:t>‹#›</a:t>
            </a:fld>
            <a:endParaRPr lang="en-US"/>
          </a:p>
        </p:txBody>
      </p:sp>
    </p:spTree>
    <p:extLst>
      <p:ext uri="{BB962C8B-B14F-4D97-AF65-F5344CB8AC3E}">
        <p14:creationId xmlns:p14="http://schemas.microsoft.com/office/powerpoint/2010/main" val="1844074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FF76E7-0DA0-0248-A483-8A600F42F1FB}"/>
              </a:ext>
            </a:extLst>
          </p:cNvPr>
          <p:cNvSpPr>
            <a:spLocks noGrp="1"/>
          </p:cNvSpPr>
          <p:nvPr>
            <p:ph type="dt" sz="half" idx="10"/>
          </p:nvPr>
        </p:nvSpPr>
        <p:spPr/>
        <p:txBody>
          <a:bodyPr/>
          <a:lstStyle/>
          <a:p>
            <a:fld id="{96DC3370-9885-8E48-B94C-38ED8DB6BE74}" type="datetime1">
              <a:rPr lang="en-US" smtClean="0"/>
              <a:t>11/17/21</a:t>
            </a:fld>
            <a:endParaRPr lang="en-US"/>
          </a:p>
        </p:txBody>
      </p:sp>
      <p:sp>
        <p:nvSpPr>
          <p:cNvPr id="3" name="Footer Placeholder 2">
            <a:extLst>
              <a:ext uri="{FF2B5EF4-FFF2-40B4-BE49-F238E27FC236}">
                <a16:creationId xmlns:a16="http://schemas.microsoft.com/office/drawing/2014/main" id="{416C2765-C07E-F44F-AFCF-2F07477CA7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76E0B23-86FD-0843-B522-CAA3BD27B201}"/>
              </a:ext>
            </a:extLst>
          </p:cNvPr>
          <p:cNvSpPr>
            <a:spLocks noGrp="1"/>
          </p:cNvSpPr>
          <p:nvPr>
            <p:ph type="sldNum" sz="quarter" idx="12"/>
          </p:nvPr>
        </p:nvSpPr>
        <p:spPr/>
        <p:txBody>
          <a:bodyPr/>
          <a:lstStyle/>
          <a:p>
            <a:fld id="{79C1186A-E11D-C242-922C-11165A476398}" type="slidenum">
              <a:rPr lang="en-US" smtClean="0"/>
              <a:t>‹#›</a:t>
            </a:fld>
            <a:endParaRPr lang="en-US"/>
          </a:p>
        </p:txBody>
      </p:sp>
    </p:spTree>
    <p:extLst>
      <p:ext uri="{BB962C8B-B14F-4D97-AF65-F5344CB8AC3E}">
        <p14:creationId xmlns:p14="http://schemas.microsoft.com/office/powerpoint/2010/main" val="70134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41F70-0CCA-864B-AE32-448EA61F91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B18533F-3F0E-E245-B768-CD16703766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FD67FC-0F5C-AF40-A171-9C6E4A913F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7AE3AA-C750-4448-94A1-119D6386D998}"/>
              </a:ext>
            </a:extLst>
          </p:cNvPr>
          <p:cNvSpPr>
            <a:spLocks noGrp="1"/>
          </p:cNvSpPr>
          <p:nvPr>
            <p:ph type="dt" sz="half" idx="10"/>
          </p:nvPr>
        </p:nvSpPr>
        <p:spPr/>
        <p:txBody>
          <a:bodyPr/>
          <a:lstStyle/>
          <a:p>
            <a:fld id="{9B123969-FD04-C046-ADCB-0BE99EEE21F2}" type="datetime1">
              <a:rPr lang="en-US" smtClean="0"/>
              <a:t>11/17/21</a:t>
            </a:fld>
            <a:endParaRPr lang="en-US"/>
          </a:p>
        </p:txBody>
      </p:sp>
      <p:sp>
        <p:nvSpPr>
          <p:cNvPr id="6" name="Footer Placeholder 5">
            <a:extLst>
              <a:ext uri="{FF2B5EF4-FFF2-40B4-BE49-F238E27FC236}">
                <a16:creationId xmlns:a16="http://schemas.microsoft.com/office/drawing/2014/main" id="{24C363F5-47A6-8946-B6F6-B781221D0D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B0812F-D252-5845-ACAC-56CB66CB78A2}"/>
              </a:ext>
            </a:extLst>
          </p:cNvPr>
          <p:cNvSpPr>
            <a:spLocks noGrp="1"/>
          </p:cNvSpPr>
          <p:nvPr>
            <p:ph type="sldNum" sz="quarter" idx="12"/>
          </p:nvPr>
        </p:nvSpPr>
        <p:spPr/>
        <p:txBody>
          <a:bodyPr/>
          <a:lstStyle/>
          <a:p>
            <a:fld id="{79C1186A-E11D-C242-922C-11165A476398}" type="slidenum">
              <a:rPr lang="en-US" smtClean="0"/>
              <a:t>‹#›</a:t>
            </a:fld>
            <a:endParaRPr lang="en-US"/>
          </a:p>
        </p:txBody>
      </p:sp>
    </p:spTree>
    <p:extLst>
      <p:ext uri="{BB962C8B-B14F-4D97-AF65-F5344CB8AC3E}">
        <p14:creationId xmlns:p14="http://schemas.microsoft.com/office/powerpoint/2010/main" val="26768219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4F4B0-7DDD-E040-AC06-4B27011B3A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AE6F58-0F0D-B742-9F2F-A34330F44B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548DDFD-F635-1B49-A8C3-BD356E4E19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0B5A19-9304-0E4E-ABFA-712654ACC426}"/>
              </a:ext>
            </a:extLst>
          </p:cNvPr>
          <p:cNvSpPr>
            <a:spLocks noGrp="1"/>
          </p:cNvSpPr>
          <p:nvPr>
            <p:ph type="dt" sz="half" idx="10"/>
          </p:nvPr>
        </p:nvSpPr>
        <p:spPr/>
        <p:txBody>
          <a:bodyPr/>
          <a:lstStyle/>
          <a:p>
            <a:fld id="{A906CAF4-EA08-2844-814D-FC4527B93F6D}" type="datetime1">
              <a:rPr lang="en-US" smtClean="0"/>
              <a:t>11/17/21</a:t>
            </a:fld>
            <a:endParaRPr lang="en-US"/>
          </a:p>
        </p:txBody>
      </p:sp>
      <p:sp>
        <p:nvSpPr>
          <p:cNvPr id="6" name="Footer Placeholder 5">
            <a:extLst>
              <a:ext uri="{FF2B5EF4-FFF2-40B4-BE49-F238E27FC236}">
                <a16:creationId xmlns:a16="http://schemas.microsoft.com/office/drawing/2014/main" id="{04ED7AAE-D3C1-1149-81E2-FAE6825DF4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4DE516-C60E-8842-A4AF-33EAD37FBCC0}"/>
              </a:ext>
            </a:extLst>
          </p:cNvPr>
          <p:cNvSpPr>
            <a:spLocks noGrp="1"/>
          </p:cNvSpPr>
          <p:nvPr>
            <p:ph type="sldNum" sz="quarter" idx="12"/>
          </p:nvPr>
        </p:nvSpPr>
        <p:spPr/>
        <p:txBody>
          <a:bodyPr/>
          <a:lstStyle/>
          <a:p>
            <a:fld id="{79C1186A-E11D-C242-922C-11165A476398}" type="slidenum">
              <a:rPr lang="en-US" smtClean="0"/>
              <a:t>‹#›</a:t>
            </a:fld>
            <a:endParaRPr lang="en-US"/>
          </a:p>
        </p:txBody>
      </p:sp>
    </p:spTree>
    <p:extLst>
      <p:ext uri="{BB962C8B-B14F-4D97-AF65-F5344CB8AC3E}">
        <p14:creationId xmlns:p14="http://schemas.microsoft.com/office/powerpoint/2010/main" val="2456331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6D7EA5-B5B9-C647-8D31-BCFDCFEBD6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E792814-4E29-A744-8342-78C43A1665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C36A2D-902D-794F-B13D-48A7C5CC2B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A32832-5655-3245-83B9-68021C92762E}" type="datetime1">
              <a:rPr lang="en-US" smtClean="0"/>
              <a:t>11/17/21</a:t>
            </a:fld>
            <a:endParaRPr lang="en-US"/>
          </a:p>
        </p:txBody>
      </p:sp>
      <p:sp>
        <p:nvSpPr>
          <p:cNvPr id="5" name="Footer Placeholder 4">
            <a:extLst>
              <a:ext uri="{FF2B5EF4-FFF2-40B4-BE49-F238E27FC236}">
                <a16:creationId xmlns:a16="http://schemas.microsoft.com/office/drawing/2014/main" id="{E3E83288-6EF8-FB42-A402-96C3E1BAE2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1B5F36-5FEF-E743-899A-0B87BC539B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C1186A-E11D-C242-922C-11165A476398}" type="slidenum">
              <a:rPr lang="en-US" smtClean="0"/>
              <a:t>‹#›</a:t>
            </a:fld>
            <a:endParaRPr lang="en-US"/>
          </a:p>
        </p:txBody>
      </p:sp>
    </p:spTree>
    <p:extLst>
      <p:ext uri="{BB962C8B-B14F-4D97-AF65-F5344CB8AC3E}">
        <p14:creationId xmlns:p14="http://schemas.microsoft.com/office/powerpoint/2010/main" val="30442881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sinamps/nextvlad-for-nlp"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D02A-31FD-2743-A603-7991A5C3B854}"/>
              </a:ext>
            </a:extLst>
          </p:cNvPr>
          <p:cNvSpPr>
            <a:spLocks noGrp="1"/>
          </p:cNvSpPr>
          <p:nvPr>
            <p:ph type="ctrTitle"/>
          </p:nvPr>
        </p:nvSpPr>
        <p:spPr/>
        <p:txBody>
          <a:bodyPr>
            <a:normAutofit/>
          </a:bodyPr>
          <a:lstStyle/>
          <a:p>
            <a:r>
              <a:rPr lang="en-US" sz="4000" dirty="0"/>
              <a:t>An Investigation into the Contribution of Locally Aggregated Descriptors to Figurative Language Identification</a:t>
            </a:r>
          </a:p>
        </p:txBody>
      </p:sp>
      <p:sp>
        <p:nvSpPr>
          <p:cNvPr id="3" name="Subtitle 2">
            <a:extLst>
              <a:ext uri="{FF2B5EF4-FFF2-40B4-BE49-F238E27FC236}">
                <a16:creationId xmlns:a16="http://schemas.microsoft.com/office/drawing/2014/main" id="{EB72AB25-50B2-2C41-902F-6EB7897D8EFE}"/>
              </a:ext>
            </a:extLst>
          </p:cNvPr>
          <p:cNvSpPr>
            <a:spLocks noGrp="1"/>
          </p:cNvSpPr>
          <p:nvPr>
            <p:ph type="subTitle" idx="1"/>
          </p:nvPr>
        </p:nvSpPr>
        <p:spPr>
          <a:xfrm>
            <a:off x="1524000" y="3830637"/>
            <a:ext cx="9144000" cy="609600"/>
          </a:xfrm>
        </p:spPr>
        <p:txBody>
          <a:bodyPr/>
          <a:lstStyle/>
          <a:p>
            <a:r>
              <a:rPr lang="en-US" dirty="0" err="1">
                <a:solidFill>
                  <a:schemeClr val="tx1">
                    <a:lumMod val="65000"/>
                    <a:lumOff val="35000"/>
                  </a:schemeClr>
                </a:solidFill>
              </a:rPr>
              <a:t>Sina</a:t>
            </a:r>
            <a:r>
              <a:rPr lang="en-US" dirty="0">
                <a:solidFill>
                  <a:schemeClr val="tx1">
                    <a:lumMod val="65000"/>
                    <a:lumOff val="35000"/>
                  </a:schemeClr>
                </a:solidFill>
              </a:rPr>
              <a:t> </a:t>
            </a:r>
            <a:r>
              <a:rPr lang="en-US" dirty="0" err="1">
                <a:solidFill>
                  <a:schemeClr val="tx1">
                    <a:lumMod val="65000"/>
                    <a:lumOff val="35000"/>
                  </a:schemeClr>
                </a:solidFill>
              </a:rPr>
              <a:t>Mahdipour</a:t>
            </a:r>
            <a:r>
              <a:rPr lang="en-US" dirty="0">
                <a:solidFill>
                  <a:schemeClr val="tx1">
                    <a:lumMod val="65000"/>
                    <a:lumOff val="35000"/>
                  </a:schemeClr>
                </a:solidFill>
              </a:rPr>
              <a:t> </a:t>
            </a:r>
            <a:r>
              <a:rPr lang="en-US" dirty="0" err="1">
                <a:solidFill>
                  <a:schemeClr val="tx1">
                    <a:lumMod val="65000"/>
                    <a:lumOff val="35000"/>
                  </a:schemeClr>
                </a:solidFill>
              </a:rPr>
              <a:t>Saravani</a:t>
            </a:r>
            <a:r>
              <a:rPr lang="en-US" baseline="30000" dirty="0">
                <a:solidFill>
                  <a:schemeClr val="tx1">
                    <a:lumMod val="65000"/>
                    <a:lumOff val="35000"/>
                  </a:schemeClr>
                </a:solidFill>
              </a:rPr>
              <a:t> 1</a:t>
            </a:r>
            <a:r>
              <a:rPr lang="en-US" dirty="0">
                <a:solidFill>
                  <a:schemeClr val="tx1">
                    <a:lumMod val="65000"/>
                    <a:lumOff val="35000"/>
                  </a:schemeClr>
                </a:solidFill>
              </a:rPr>
              <a:t>, </a:t>
            </a:r>
            <a:r>
              <a:rPr lang="en-US" dirty="0" err="1">
                <a:solidFill>
                  <a:schemeClr val="tx1">
                    <a:lumMod val="65000"/>
                    <a:lumOff val="35000"/>
                  </a:schemeClr>
                </a:solidFill>
              </a:rPr>
              <a:t>Ritwik</a:t>
            </a:r>
            <a:r>
              <a:rPr lang="en-US" dirty="0">
                <a:solidFill>
                  <a:schemeClr val="tx1">
                    <a:lumMod val="65000"/>
                    <a:lumOff val="35000"/>
                  </a:schemeClr>
                </a:solidFill>
              </a:rPr>
              <a:t> Banerjee</a:t>
            </a:r>
            <a:r>
              <a:rPr lang="en-US" baseline="30000" dirty="0">
                <a:solidFill>
                  <a:schemeClr val="tx1">
                    <a:lumMod val="65000"/>
                    <a:lumOff val="35000"/>
                  </a:schemeClr>
                </a:solidFill>
              </a:rPr>
              <a:t>2</a:t>
            </a:r>
            <a:r>
              <a:rPr lang="en-US" dirty="0">
                <a:solidFill>
                  <a:schemeClr val="tx1">
                    <a:lumMod val="65000"/>
                    <a:lumOff val="35000"/>
                  </a:schemeClr>
                </a:solidFill>
              </a:rPr>
              <a:t>, </a:t>
            </a:r>
            <a:r>
              <a:rPr lang="en-US" dirty="0" err="1">
                <a:solidFill>
                  <a:schemeClr val="tx1">
                    <a:lumMod val="65000"/>
                    <a:lumOff val="35000"/>
                  </a:schemeClr>
                </a:solidFill>
              </a:rPr>
              <a:t>Indrakshi</a:t>
            </a:r>
            <a:r>
              <a:rPr lang="en-US" dirty="0">
                <a:solidFill>
                  <a:schemeClr val="tx1">
                    <a:lumMod val="65000"/>
                    <a:lumOff val="35000"/>
                  </a:schemeClr>
                </a:solidFill>
              </a:rPr>
              <a:t> Ray</a:t>
            </a:r>
            <a:r>
              <a:rPr lang="en-US" baseline="30000" dirty="0">
                <a:solidFill>
                  <a:schemeClr val="tx1">
                    <a:lumMod val="65000"/>
                    <a:lumOff val="35000"/>
                  </a:schemeClr>
                </a:solidFill>
              </a:rPr>
              <a:t>1</a:t>
            </a:r>
          </a:p>
        </p:txBody>
      </p:sp>
      <p:pic>
        <p:nvPicPr>
          <p:cNvPr id="5" name="Picture 4">
            <a:extLst>
              <a:ext uri="{FF2B5EF4-FFF2-40B4-BE49-F238E27FC236}">
                <a16:creationId xmlns:a16="http://schemas.microsoft.com/office/drawing/2014/main" id="{F3119775-9994-6B4B-BFD1-F81031434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5367001"/>
            <a:ext cx="3840480" cy="859005"/>
          </a:xfrm>
          <a:prstGeom prst="rect">
            <a:avLst/>
          </a:prstGeom>
        </p:spPr>
      </p:pic>
      <p:pic>
        <p:nvPicPr>
          <p:cNvPr id="7" name="Picture 6" descr="Shape&#10;&#10;Description automatically generated with low confidence">
            <a:extLst>
              <a:ext uri="{FF2B5EF4-FFF2-40B4-BE49-F238E27FC236}">
                <a16:creationId xmlns:a16="http://schemas.microsoft.com/office/drawing/2014/main" id="{F8A1C14F-98D5-8B47-8DC9-5644B88AB09B}"/>
              </a:ext>
            </a:extLst>
          </p:cNvPr>
          <p:cNvPicPr>
            <a:picLocks noChangeAspect="1"/>
          </p:cNvPicPr>
          <p:nvPr/>
        </p:nvPicPr>
        <p:blipFill>
          <a:blip r:embed="rId4"/>
          <a:stretch>
            <a:fillRect/>
          </a:stretch>
        </p:blipFill>
        <p:spPr>
          <a:xfrm>
            <a:off x="7061200" y="5491704"/>
            <a:ext cx="3606800" cy="609600"/>
          </a:xfrm>
          <a:prstGeom prst="rect">
            <a:avLst/>
          </a:prstGeom>
        </p:spPr>
      </p:pic>
      <p:sp>
        <p:nvSpPr>
          <p:cNvPr id="12" name="Subtitle 2">
            <a:extLst>
              <a:ext uri="{FF2B5EF4-FFF2-40B4-BE49-F238E27FC236}">
                <a16:creationId xmlns:a16="http://schemas.microsoft.com/office/drawing/2014/main" id="{FF0F5318-0A17-1344-9C55-B9195B62ACD1}"/>
              </a:ext>
            </a:extLst>
          </p:cNvPr>
          <p:cNvSpPr txBox="1">
            <a:spLocks/>
          </p:cNvSpPr>
          <p:nvPr/>
        </p:nvSpPr>
        <p:spPr>
          <a:xfrm>
            <a:off x="1524000" y="4312603"/>
            <a:ext cx="9144000" cy="92739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aseline="30000" dirty="0">
                <a:solidFill>
                  <a:schemeClr val="tx1">
                    <a:lumMod val="65000"/>
                    <a:lumOff val="35000"/>
                  </a:schemeClr>
                </a:solidFill>
              </a:rPr>
              <a:t>1</a:t>
            </a:r>
            <a:r>
              <a:rPr lang="en-US" dirty="0">
                <a:solidFill>
                  <a:schemeClr val="tx1">
                    <a:lumMod val="65000"/>
                    <a:lumOff val="35000"/>
                  </a:schemeClr>
                </a:solidFill>
              </a:rPr>
              <a:t>Colorado State University</a:t>
            </a:r>
          </a:p>
          <a:p>
            <a:pPr>
              <a:spcBef>
                <a:spcPts val="400"/>
              </a:spcBef>
            </a:pPr>
            <a:r>
              <a:rPr lang="en-US" baseline="30000" dirty="0">
                <a:solidFill>
                  <a:schemeClr val="tx1">
                    <a:lumMod val="65000"/>
                    <a:lumOff val="35000"/>
                  </a:schemeClr>
                </a:solidFill>
              </a:rPr>
              <a:t>2</a:t>
            </a:r>
            <a:r>
              <a:rPr lang="en-US" dirty="0">
                <a:solidFill>
                  <a:schemeClr val="tx1">
                    <a:lumMod val="65000"/>
                    <a:lumOff val="35000"/>
                  </a:schemeClr>
                </a:solidFill>
              </a:rPr>
              <a:t>Stony Brook University</a:t>
            </a:r>
          </a:p>
          <a:p>
            <a:endParaRPr lang="en-US" dirty="0">
              <a:solidFill>
                <a:schemeClr val="tx1">
                  <a:lumMod val="65000"/>
                  <a:lumOff val="35000"/>
                </a:schemeClr>
              </a:solidFill>
            </a:endParaRPr>
          </a:p>
        </p:txBody>
      </p:sp>
    </p:spTree>
    <p:extLst>
      <p:ext uri="{BB962C8B-B14F-4D97-AF65-F5344CB8AC3E}">
        <p14:creationId xmlns:p14="http://schemas.microsoft.com/office/powerpoint/2010/main" val="2210235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5F2EA-D1CD-004A-919F-7A84D781F479}"/>
              </a:ext>
            </a:extLst>
          </p:cNvPr>
          <p:cNvSpPr>
            <a:spLocks noGrp="1"/>
          </p:cNvSpPr>
          <p:nvPr>
            <p:ph type="title"/>
          </p:nvPr>
        </p:nvSpPr>
        <p:spPr/>
        <p:txBody>
          <a:bodyPr/>
          <a:lstStyle/>
          <a:p>
            <a:r>
              <a:rPr lang="en-US" dirty="0"/>
              <a:t>Our Task</a:t>
            </a:r>
          </a:p>
        </p:txBody>
      </p:sp>
      <p:sp>
        <p:nvSpPr>
          <p:cNvPr id="3" name="Content Placeholder 2">
            <a:extLst>
              <a:ext uri="{FF2B5EF4-FFF2-40B4-BE49-F238E27FC236}">
                <a16:creationId xmlns:a16="http://schemas.microsoft.com/office/drawing/2014/main" id="{54D614BF-8EBC-D444-9441-BA8BDEF98256}"/>
              </a:ext>
            </a:extLst>
          </p:cNvPr>
          <p:cNvSpPr>
            <a:spLocks noGrp="1"/>
          </p:cNvSpPr>
          <p:nvPr>
            <p:ph idx="1"/>
          </p:nvPr>
        </p:nvSpPr>
        <p:spPr/>
        <p:txBody>
          <a:bodyPr/>
          <a:lstStyle/>
          <a:p>
            <a:r>
              <a:rPr lang="en-US" dirty="0"/>
              <a:t>Investigate the state-of-the-art sarcasm detection pipeline by Lee et al. (2020)</a:t>
            </a:r>
          </a:p>
          <a:p>
            <a:pPr lvl="1"/>
            <a:r>
              <a:rPr lang="en-US" b="1" dirty="0"/>
              <a:t>F</a:t>
            </a:r>
            <a:r>
              <a:rPr lang="en-US" b="1" baseline="-25000" dirty="0"/>
              <a:t>1</a:t>
            </a:r>
            <a:r>
              <a:rPr lang="en-US" b="1" dirty="0"/>
              <a:t> score = 93.1% </a:t>
            </a:r>
            <a:r>
              <a:rPr lang="en-US" dirty="0"/>
              <a:t>(14% higher than the next best results; reported to FigLang2020 workshop)</a:t>
            </a:r>
          </a:p>
          <a:p>
            <a:r>
              <a:rPr lang="en-US" dirty="0"/>
              <a:t>Perform an ablation study by removing the </a:t>
            </a:r>
            <a:r>
              <a:rPr lang="en-US" dirty="0" err="1"/>
              <a:t>NeXtVLAD</a:t>
            </a:r>
            <a:r>
              <a:rPr lang="en-US" dirty="0"/>
              <a:t> component from their architecture</a:t>
            </a:r>
          </a:p>
          <a:p>
            <a:r>
              <a:rPr lang="en-US" dirty="0"/>
              <a:t>Introduce a custom CNN architecture to extract features for </a:t>
            </a:r>
            <a:r>
              <a:rPr lang="en-US" dirty="0" err="1"/>
              <a:t>NeXtVLAD</a:t>
            </a:r>
            <a:r>
              <a:rPr lang="en-US" dirty="0"/>
              <a:t> and analyze its performance based on them</a:t>
            </a:r>
          </a:p>
        </p:txBody>
      </p:sp>
      <p:sp>
        <p:nvSpPr>
          <p:cNvPr id="4" name="TextBox 3">
            <a:extLst>
              <a:ext uri="{FF2B5EF4-FFF2-40B4-BE49-F238E27FC236}">
                <a16:creationId xmlns:a16="http://schemas.microsoft.com/office/drawing/2014/main" id="{E9459FC0-8420-7542-9612-CB645906C80A}"/>
              </a:ext>
            </a:extLst>
          </p:cNvPr>
          <p:cNvSpPr txBox="1"/>
          <p:nvPr/>
        </p:nvSpPr>
        <p:spPr>
          <a:xfrm flipH="1">
            <a:off x="838199" y="6277431"/>
            <a:ext cx="10515600" cy="430887"/>
          </a:xfrm>
          <a:prstGeom prst="rect">
            <a:avLst/>
          </a:prstGeom>
          <a:noFill/>
        </p:spPr>
        <p:txBody>
          <a:bodyPr wrap="square" rtlCol="0">
            <a:spAutoFit/>
          </a:bodyPr>
          <a:lstStyle/>
          <a:p>
            <a:r>
              <a:rPr lang="en-US" sz="1100" dirty="0" err="1"/>
              <a:t>Hankyol</a:t>
            </a:r>
            <a:r>
              <a:rPr lang="en-US" sz="1100" dirty="0"/>
              <a:t> Lee, </a:t>
            </a:r>
            <a:r>
              <a:rPr lang="en-US" sz="1100" dirty="0" err="1"/>
              <a:t>Youngjae</a:t>
            </a:r>
            <a:r>
              <a:rPr lang="en-US" sz="1100" dirty="0"/>
              <a:t> Yu, and </a:t>
            </a:r>
            <a:r>
              <a:rPr lang="en-US" sz="1100" dirty="0" err="1"/>
              <a:t>Gunhee</a:t>
            </a:r>
            <a:r>
              <a:rPr lang="en-US" sz="1100" dirty="0"/>
              <a:t> Kim. 2020. Augmenting Data for Sarcasm Detection with Unlabeled Conversation Context. In </a:t>
            </a:r>
            <a:r>
              <a:rPr lang="en-US" sz="1100" i="1" dirty="0"/>
              <a:t>Proceedings of the Workshop on Figurative Language Processing</a:t>
            </a:r>
            <a:r>
              <a:rPr lang="en-US" sz="1100" dirty="0"/>
              <a:t>, pages 12–17. Association for Computational Linguistics.</a:t>
            </a:r>
          </a:p>
        </p:txBody>
      </p:sp>
      <p:sp>
        <p:nvSpPr>
          <p:cNvPr id="5" name="Slide Number Placeholder 4">
            <a:extLst>
              <a:ext uri="{FF2B5EF4-FFF2-40B4-BE49-F238E27FC236}">
                <a16:creationId xmlns:a16="http://schemas.microsoft.com/office/drawing/2014/main" id="{8D1B0AEA-619F-3648-90D2-826F805520BF}"/>
              </a:ext>
            </a:extLst>
          </p:cNvPr>
          <p:cNvSpPr>
            <a:spLocks noGrp="1"/>
          </p:cNvSpPr>
          <p:nvPr>
            <p:ph type="sldNum" sz="quarter" idx="12"/>
          </p:nvPr>
        </p:nvSpPr>
        <p:spPr/>
        <p:txBody>
          <a:bodyPr/>
          <a:lstStyle/>
          <a:p>
            <a:fld id="{79C1186A-E11D-C242-922C-11165A476398}" type="slidenum">
              <a:rPr lang="en-US" smtClean="0"/>
              <a:t>9</a:t>
            </a:fld>
            <a:endParaRPr lang="en-US"/>
          </a:p>
        </p:txBody>
      </p:sp>
    </p:spTree>
    <p:extLst>
      <p:ext uri="{BB962C8B-B14F-4D97-AF65-F5344CB8AC3E}">
        <p14:creationId xmlns:p14="http://schemas.microsoft.com/office/powerpoint/2010/main" val="125860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18061-F948-1E43-ACB8-BCA7BA76FE79}"/>
              </a:ext>
            </a:extLst>
          </p:cNvPr>
          <p:cNvSpPr>
            <a:spLocks noGrp="1"/>
          </p:cNvSpPr>
          <p:nvPr>
            <p:ph type="title"/>
          </p:nvPr>
        </p:nvSpPr>
        <p:spPr/>
        <p:txBody>
          <a:bodyPr/>
          <a:lstStyle/>
          <a:p>
            <a:r>
              <a:rPr lang="en-US"/>
              <a:t>Downstream NLP Task</a:t>
            </a:r>
            <a:endParaRPr lang="en-US" dirty="0"/>
          </a:p>
        </p:txBody>
      </p:sp>
      <p:sp>
        <p:nvSpPr>
          <p:cNvPr id="3" name="Content Placeholder 2">
            <a:extLst>
              <a:ext uri="{FF2B5EF4-FFF2-40B4-BE49-F238E27FC236}">
                <a16:creationId xmlns:a16="http://schemas.microsoft.com/office/drawing/2014/main" id="{86938C4A-AB81-6F44-BE29-E31EA2B5E41A}"/>
              </a:ext>
            </a:extLst>
          </p:cNvPr>
          <p:cNvSpPr>
            <a:spLocks noGrp="1"/>
          </p:cNvSpPr>
          <p:nvPr>
            <p:ph idx="1"/>
          </p:nvPr>
        </p:nvSpPr>
        <p:spPr/>
        <p:txBody>
          <a:bodyPr/>
          <a:lstStyle/>
          <a:p>
            <a:r>
              <a:rPr lang="en-US" dirty="0"/>
              <a:t>Determine if the final response in a thread of tweets is sarcastic</a:t>
            </a:r>
          </a:p>
          <a:p>
            <a:endParaRPr lang="en-US" dirty="0"/>
          </a:p>
        </p:txBody>
      </p:sp>
      <p:pic>
        <p:nvPicPr>
          <p:cNvPr id="5" name="Picture 4">
            <a:extLst>
              <a:ext uri="{FF2B5EF4-FFF2-40B4-BE49-F238E27FC236}">
                <a16:creationId xmlns:a16="http://schemas.microsoft.com/office/drawing/2014/main" id="{37BB065A-56F1-E646-A96D-C6F752CBE5F8}"/>
              </a:ext>
            </a:extLst>
          </p:cNvPr>
          <p:cNvPicPr>
            <a:picLocks noChangeAspect="1"/>
          </p:cNvPicPr>
          <p:nvPr/>
        </p:nvPicPr>
        <p:blipFill>
          <a:blip r:embed="rId3"/>
          <a:stretch>
            <a:fillRect/>
          </a:stretch>
        </p:blipFill>
        <p:spPr>
          <a:xfrm>
            <a:off x="3517900" y="2712244"/>
            <a:ext cx="5156200" cy="2578100"/>
          </a:xfrm>
          <a:prstGeom prst="rect">
            <a:avLst/>
          </a:prstGeom>
        </p:spPr>
      </p:pic>
      <p:sp>
        <p:nvSpPr>
          <p:cNvPr id="11" name="TextBox 10">
            <a:extLst>
              <a:ext uri="{FF2B5EF4-FFF2-40B4-BE49-F238E27FC236}">
                <a16:creationId xmlns:a16="http://schemas.microsoft.com/office/drawing/2014/main" id="{7D4AEB49-1DC5-BA44-87D3-E91A6557B511}"/>
              </a:ext>
            </a:extLst>
          </p:cNvPr>
          <p:cNvSpPr txBox="1"/>
          <p:nvPr/>
        </p:nvSpPr>
        <p:spPr>
          <a:xfrm flipH="1">
            <a:off x="838199" y="6277431"/>
            <a:ext cx="10515600" cy="430887"/>
          </a:xfrm>
          <a:prstGeom prst="rect">
            <a:avLst/>
          </a:prstGeom>
          <a:noFill/>
        </p:spPr>
        <p:txBody>
          <a:bodyPr wrap="square" rtlCol="0">
            <a:spAutoFit/>
          </a:bodyPr>
          <a:lstStyle/>
          <a:p>
            <a:r>
              <a:rPr lang="en-US" sz="1100" dirty="0" err="1"/>
              <a:t>Debanjan</a:t>
            </a:r>
            <a:r>
              <a:rPr lang="en-US" sz="1100" dirty="0"/>
              <a:t> Ghosh, </a:t>
            </a:r>
            <a:r>
              <a:rPr lang="en-US" sz="1100" dirty="0" err="1"/>
              <a:t>Avijit</a:t>
            </a:r>
            <a:r>
              <a:rPr lang="en-US" sz="1100" dirty="0"/>
              <a:t> Vajpayee, and </a:t>
            </a:r>
            <a:r>
              <a:rPr lang="en-US" sz="1100" dirty="0" err="1"/>
              <a:t>Smaranda</a:t>
            </a:r>
            <a:r>
              <a:rPr lang="en-US" sz="1100" dirty="0"/>
              <a:t> Muresan. 2020. A Report on the 2020 Sarcasm Detection Shared Task. In </a:t>
            </a:r>
            <a:r>
              <a:rPr lang="en-US" sz="1100" i="1" dirty="0"/>
              <a:t>Proceedings of the Workshop on Figurative  Language Processing</a:t>
            </a:r>
            <a:r>
              <a:rPr lang="en-US" sz="1100" dirty="0"/>
              <a:t>, pages 1—11. Association for Computational Linguistics.</a:t>
            </a:r>
          </a:p>
        </p:txBody>
      </p:sp>
      <p:sp>
        <p:nvSpPr>
          <p:cNvPr id="6" name="Slide Number Placeholder 5">
            <a:extLst>
              <a:ext uri="{FF2B5EF4-FFF2-40B4-BE49-F238E27FC236}">
                <a16:creationId xmlns:a16="http://schemas.microsoft.com/office/drawing/2014/main" id="{710CDAE8-E773-C243-B45F-BD6C3F809F06}"/>
              </a:ext>
            </a:extLst>
          </p:cNvPr>
          <p:cNvSpPr>
            <a:spLocks noGrp="1"/>
          </p:cNvSpPr>
          <p:nvPr>
            <p:ph type="sldNum" sz="quarter" idx="12"/>
          </p:nvPr>
        </p:nvSpPr>
        <p:spPr/>
        <p:txBody>
          <a:bodyPr/>
          <a:lstStyle/>
          <a:p>
            <a:fld id="{79C1186A-E11D-C242-922C-11165A476398}" type="slidenum">
              <a:rPr lang="en-US" smtClean="0"/>
              <a:t>10</a:t>
            </a:fld>
            <a:endParaRPr lang="en-US"/>
          </a:p>
        </p:txBody>
      </p:sp>
    </p:spTree>
    <p:extLst>
      <p:ext uri="{BB962C8B-B14F-4D97-AF65-F5344CB8AC3E}">
        <p14:creationId xmlns:p14="http://schemas.microsoft.com/office/powerpoint/2010/main" val="794113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8A6D1-60A6-FC40-89A4-9721352B447F}"/>
              </a:ext>
            </a:extLst>
          </p:cNvPr>
          <p:cNvSpPr>
            <a:spLocks noGrp="1"/>
          </p:cNvSpPr>
          <p:nvPr>
            <p:ph type="title"/>
          </p:nvPr>
        </p:nvSpPr>
        <p:spPr/>
        <p:txBody>
          <a:bodyPr/>
          <a:lstStyle/>
          <a:p>
            <a:r>
              <a:rPr lang="en-US" dirty="0"/>
              <a:t>The architecture</a:t>
            </a:r>
          </a:p>
        </p:txBody>
      </p:sp>
      <p:pic>
        <p:nvPicPr>
          <p:cNvPr id="5" name="Content Placeholder 4">
            <a:extLst>
              <a:ext uri="{FF2B5EF4-FFF2-40B4-BE49-F238E27FC236}">
                <a16:creationId xmlns:a16="http://schemas.microsoft.com/office/drawing/2014/main" id="{702A1056-C131-6D45-BC5A-57D1018CF1D3}"/>
              </a:ext>
            </a:extLst>
          </p:cNvPr>
          <p:cNvPicPr>
            <a:picLocks noGrp="1" noChangeAspect="1"/>
          </p:cNvPicPr>
          <p:nvPr>
            <p:ph idx="1"/>
          </p:nvPr>
        </p:nvPicPr>
        <p:blipFill>
          <a:blip r:embed="rId3"/>
          <a:stretch>
            <a:fillRect/>
          </a:stretch>
        </p:blipFill>
        <p:spPr>
          <a:xfrm>
            <a:off x="842223" y="2243136"/>
            <a:ext cx="10555782" cy="3502152"/>
          </a:xfrm>
        </p:spPr>
      </p:pic>
      <p:pic>
        <p:nvPicPr>
          <p:cNvPr id="6" name="Picture 5">
            <a:extLst>
              <a:ext uri="{FF2B5EF4-FFF2-40B4-BE49-F238E27FC236}">
                <a16:creationId xmlns:a16="http://schemas.microsoft.com/office/drawing/2014/main" id="{ED8F58A4-9E18-BC49-B795-8A39DE7B7030}"/>
              </a:ext>
            </a:extLst>
          </p:cNvPr>
          <p:cNvPicPr>
            <a:picLocks noChangeAspect="1"/>
          </p:cNvPicPr>
          <p:nvPr/>
        </p:nvPicPr>
        <p:blipFill>
          <a:blip r:embed="rId4"/>
          <a:stretch>
            <a:fillRect/>
          </a:stretch>
        </p:blipFill>
        <p:spPr>
          <a:xfrm>
            <a:off x="2305050" y="5919911"/>
            <a:ext cx="3568700" cy="584200"/>
          </a:xfrm>
          <a:prstGeom prst="rect">
            <a:avLst/>
          </a:prstGeom>
        </p:spPr>
      </p:pic>
      <p:pic>
        <p:nvPicPr>
          <p:cNvPr id="7" name="Picture 6">
            <a:extLst>
              <a:ext uri="{FF2B5EF4-FFF2-40B4-BE49-F238E27FC236}">
                <a16:creationId xmlns:a16="http://schemas.microsoft.com/office/drawing/2014/main" id="{712E568F-A134-0C43-B644-F0ACDAB53404}"/>
              </a:ext>
            </a:extLst>
          </p:cNvPr>
          <p:cNvPicPr>
            <a:picLocks noChangeAspect="1"/>
          </p:cNvPicPr>
          <p:nvPr/>
        </p:nvPicPr>
        <p:blipFill>
          <a:blip r:embed="rId5"/>
          <a:stretch>
            <a:fillRect/>
          </a:stretch>
        </p:blipFill>
        <p:spPr>
          <a:xfrm>
            <a:off x="7550152" y="5811961"/>
            <a:ext cx="1600200" cy="800100"/>
          </a:xfrm>
          <a:prstGeom prst="rect">
            <a:avLst/>
          </a:prstGeom>
        </p:spPr>
      </p:pic>
      <p:cxnSp>
        <p:nvCxnSpPr>
          <p:cNvPr id="9" name="Straight Arrow Connector 8">
            <a:extLst>
              <a:ext uri="{FF2B5EF4-FFF2-40B4-BE49-F238E27FC236}">
                <a16:creationId xmlns:a16="http://schemas.microsoft.com/office/drawing/2014/main" id="{710E6EE2-AFDA-AB46-B76E-8061FF0BE544}"/>
              </a:ext>
            </a:extLst>
          </p:cNvPr>
          <p:cNvCxnSpPr/>
          <p:nvPr/>
        </p:nvCxnSpPr>
        <p:spPr>
          <a:xfrm flipH="1">
            <a:off x="4318000" y="4292600"/>
            <a:ext cx="3403600" cy="1627311"/>
          </a:xfrm>
          <a:prstGeom prst="straightConnector1">
            <a:avLst/>
          </a:prstGeom>
          <a:ln w="15875">
            <a:solidFill>
              <a:srgbClr val="FF0000"/>
            </a:solidFill>
            <a:tailEnd type="triangle" w="lg" len="med"/>
          </a:ln>
        </p:spPr>
        <p:style>
          <a:lnRef idx="1">
            <a:schemeClr val="accent2"/>
          </a:lnRef>
          <a:fillRef idx="0">
            <a:schemeClr val="accent2"/>
          </a:fillRef>
          <a:effectRef idx="0">
            <a:schemeClr val="accent2"/>
          </a:effectRef>
          <a:fontRef idx="minor">
            <a:schemeClr val="tx1"/>
          </a:fontRef>
        </p:style>
      </p:cxnSp>
      <p:cxnSp>
        <p:nvCxnSpPr>
          <p:cNvPr id="10" name="Straight Arrow Connector 9">
            <a:extLst>
              <a:ext uri="{FF2B5EF4-FFF2-40B4-BE49-F238E27FC236}">
                <a16:creationId xmlns:a16="http://schemas.microsoft.com/office/drawing/2014/main" id="{2CDD5419-0D9F-9746-87B9-35ECB0BB9BBD}"/>
              </a:ext>
            </a:extLst>
          </p:cNvPr>
          <p:cNvCxnSpPr>
            <a:cxnSpLocks/>
            <a:endCxn id="7" idx="0"/>
          </p:cNvCxnSpPr>
          <p:nvPr/>
        </p:nvCxnSpPr>
        <p:spPr>
          <a:xfrm flipH="1">
            <a:off x="8350252" y="4165600"/>
            <a:ext cx="704848" cy="1646361"/>
          </a:xfrm>
          <a:prstGeom prst="straightConnector1">
            <a:avLst/>
          </a:prstGeom>
          <a:ln w="15875">
            <a:solidFill>
              <a:srgbClr val="FF0000"/>
            </a:solidFill>
            <a:tailEnd type="triangle" w="lg" len="med"/>
          </a:ln>
        </p:spPr>
        <p:style>
          <a:lnRef idx="1">
            <a:schemeClr val="accent2"/>
          </a:lnRef>
          <a:fillRef idx="0">
            <a:schemeClr val="accent2"/>
          </a:fillRef>
          <a:effectRef idx="0">
            <a:schemeClr val="accent2"/>
          </a:effectRef>
          <a:fontRef idx="minor">
            <a:schemeClr val="tx1"/>
          </a:fontRef>
        </p:style>
      </p:cxnSp>
      <p:sp>
        <p:nvSpPr>
          <p:cNvPr id="13" name="Slide Number Placeholder 12">
            <a:extLst>
              <a:ext uri="{FF2B5EF4-FFF2-40B4-BE49-F238E27FC236}">
                <a16:creationId xmlns:a16="http://schemas.microsoft.com/office/drawing/2014/main" id="{061FDA8B-5783-B24E-B72D-523B938E96C2}"/>
              </a:ext>
            </a:extLst>
          </p:cNvPr>
          <p:cNvSpPr>
            <a:spLocks noGrp="1"/>
          </p:cNvSpPr>
          <p:nvPr>
            <p:ph type="sldNum" sz="quarter" idx="12"/>
          </p:nvPr>
        </p:nvSpPr>
        <p:spPr/>
        <p:txBody>
          <a:bodyPr/>
          <a:lstStyle/>
          <a:p>
            <a:fld id="{79C1186A-E11D-C242-922C-11165A476398}" type="slidenum">
              <a:rPr lang="en-US" smtClean="0"/>
              <a:t>11</a:t>
            </a:fld>
            <a:endParaRPr lang="en-US"/>
          </a:p>
        </p:txBody>
      </p:sp>
    </p:spTree>
    <p:extLst>
      <p:ext uri="{BB962C8B-B14F-4D97-AF65-F5344CB8AC3E}">
        <p14:creationId xmlns:p14="http://schemas.microsoft.com/office/powerpoint/2010/main" val="2672034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9"/>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27A15-3559-4144-BB58-3B4C083EB8D0}"/>
              </a:ext>
            </a:extLst>
          </p:cNvPr>
          <p:cNvSpPr>
            <a:spLocks noGrp="1"/>
          </p:cNvSpPr>
          <p:nvPr>
            <p:ph type="title"/>
          </p:nvPr>
        </p:nvSpPr>
        <p:spPr/>
        <p:txBody>
          <a:bodyPr/>
          <a:lstStyle/>
          <a:p>
            <a:r>
              <a:rPr lang="en-US" dirty="0"/>
              <a:t>Experiments</a:t>
            </a:r>
          </a:p>
        </p:txBody>
      </p:sp>
      <p:sp>
        <p:nvSpPr>
          <p:cNvPr id="3" name="Content Placeholder 2">
            <a:extLst>
              <a:ext uri="{FF2B5EF4-FFF2-40B4-BE49-F238E27FC236}">
                <a16:creationId xmlns:a16="http://schemas.microsoft.com/office/drawing/2014/main" id="{7ADA526B-B699-2043-B081-DDCB48C8FB64}"/>
              </a:ext>
            </a:extLst>
          </p:cNvPr>
          <p:cNvSpPr>
            <a:spLocks noGrp="1"/>
          </p:cNvSpPr>
          <p:nvPr>
            <p:ph idx="1"/>
          </p:nvPr>
        </p:nvSpPr>
        <p:spPr/>
        <p:txBody>
          <a:bodyPr/>
          <a:lstStyle/>
          <a:p>
            <a:r>
              <a:rPr lang="en-US" dirty="0"/>
              <a:t>Use of unpublished additional training data, hyperparameters, and validation set by Lee et al. (2020)</a:t>
            </a:r>
          </a:p>
          <a:p>
            <a:pPr lvl="1">
              <a:spcBef>
                <a:spcPts val="1100"/>
              </a:spcBef>
              <a:buFont typeface="System Font Regular"/>
              <a:buChar char="→"/>
            </a:pPr>
            <a:r>
              <a:rPr lang="en-US" dirty="0"/>
              <a:t> </a:t>
            </a:r>
            <a:r>
              <a:rPr lang="en-US" sz="2800" dirty="0"/>
              <a:t>Exact reproduction is impossible</a:t>
            </a:r>
          </a:p>
          <a:p>
            <a:r>
              <a:rPr lang="en-US" dirty="0"/>
              <a:t>To analyze the contribution of the </a:t>
            </a:r>
            <a:r>
              <a:rPr lang="en-US" dirty="0" err="1"/>
              <a:t>NeXtVLAD</a:t>
            </a:r>
            <a:r>
              <a:rPr lang="en-US" dirty="0"/>
              <a:t> component independently</a:t>
            </a:r>
          </a:p>
          <a:p>
            <a:pPr lvl="1">
              <a:buFont typeface="System Font Regular"/>
              <a:buChar char="→"/>
            </a:pPr>
            <a:r>
              <a:rPr lang="en-US" sz="2800" dirty="0"/>
              <a:t> Perform a comprehensive set of experiments with modifications in architecture, hyperparameters, and data</a:t>
            </a:r>
          </a:p>
          <a:p>
            <a:endParaRPr lang="en-US" dirty="0"/>
          </a:p>
        </p:txBody>
      </p:sp>
      <p:sp>
        <p:nvSpPr>
          <p:cNvPr id="4" name="Slide Number Placeholder 3">
            <a:extLst>
              <a:ext uri="{FF2B5EF4-FFF2-40B4-BE49-F238E27FC236}">
                <a16:creationId xmlns:a16="http://schemas.microsoft.com/office/drawing/2014/main" id="{B1C8244B-845B-5647-9305-956AFC87E2A0}"/>
              </a:ext>
            </a:extLst>
          </p:cNvPr>
          <p:cNvSpPr>
            <a:spLocks noGrp="1"/>
          </p:cNvSpPr>
          <p:nvPr>
            <p:ph type="sldNum" sz="quarter" idx="12"/>
          </p:nvPr>
        </p:nvSpPr>
        <p:spPr/>
        <p:txBody>
          <a:bodyPr/>
          <a:lstStyle/>
          <a:p>
            <a:fld id="{79C1186A-E11D-C242-922C-11165A476398}" type="slidenum">
              <a:rPr lang="en-US" smtClean="0"/>
              <a:t>12</a:t>
            </a:fld>
            <a:endParaRPr lang="en-US"/>
          </a:p>
        </p:txBody>
      </p:sp>
    </p:spTree>
    <p:extLst>
      <p:ext uri="{BB962C8B-B14F-4D97-AF65-F5344CB8AC3E}">
        <p14:creationId xmlns:p14="http://schemas.microsoft.com/office/powerpoint/2010/main" val="23709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7AA7F-2E2C-1243-91FB-27D56B414C8F}"/>
              </a:ext>
            </a:extLst>
          </p:cNvPr>
          <p:cNvSpPr>
            <a:spLocks noGrp="1"/>
          </p:cNvSpPr>
          <p:nvPr>
            <p:ph type="title"/>
          </p:nvPr>
        </p:nvSpPr>
        <p:spPr/>
        <p:txBody>
          <a:bodyPr/>
          <a:lstStyle/>
          <a:p>
            <a:r>
              <a:rPr lang="en-US" dirty="0"/>
              <a:t>Experiments</a:t>
            </a:r>
          </a:p>
        </p:txBody>
      </p:sp>
      <p:sp>
        <p:nvSpPr>
          <p:cNvPr id="3" name="Content Placeholder 2">
            <a:extLst>
              <a:ext uri="{FF2B5EF4-FFF2-40B4-BE49-F238E27FC236}">
                <a16:creationId xmlns:a16="http://schemas.microsoft.com/office/drawing/2014/main" id="{C51133A7-02D2-DF46-B76A-1CB72A647EEA}"/>
              </a:ext>
            </a:extLst>
          </p:cNvPr>
          <p:cNvSpPr>
            <a:spLocks noGrp="1"/>
          </p:cNvSpPr>
          <p:nvPr>
            <p:ph idx="1"/>
          </p:nvPr>
        </p:nvSpPr>
        <p:spPr>
          <a:xfrm>
            <a:off x="838200" y="1825625"/>
            <a:ext cx="3474720" cy="4351338"/>
          </a:xfrm>
          <a:ln>
            <a:solidFill>
              <a:schemeClr val="tx1"/>
            </a:solidFill>
          </a:ln>
        </p:spPr>
        <p:txBody>
          <a:bodyPr>
            <a:normAutofit/>
          </a:bodyPr>
          <a:lstStyle/>
          <a:p>
            <a:r>
              <a:rPr lang="en-US" dirty="0"/>
              <a:t>Architecture modifications:</a:t>
            </a:r>
          </a:p>
          <a:p>
            <a:pPr marL="457200" lvl="1"/>
            <a:r>
              <a:rPr lang="en-US" dirty="0"/>
              <a:t>BERT (Base &amp; Large), CTBERT(v1 &amp; v2)</a:t>
            </a:r>
          </a:p>
          <a:p>
            <a:pPr marL="457200" lvl="1"/>
            <a:r>
              <a:rPr lang="en-US" dirty="0" err="1"/>
              <a:t>BiLSTM</a:t>
            </a:r>
            <a:endParaRPr lang="en-US" dirty="0"/>
          </a:p>
          <a:p>
            <a:pPr marL="457200" lvl="1"/>
            <a:r>
              <a:rPr lang="en-US" dirty="0" err="1"/>
              <a:t>NeXtVLAD</a:t>
            </a:r>
            <a:endParaRPr lang="en-US" dirty="0"/>
          </a:p>
          <a:p>
            <a:pPr marL="457200" lvl="1"/>
            <a:r>
              <a:rPr lang="en-US" dirty="0" err="1"/>
              <a:t>KimCNN</a:t>
            </a:r>
            <a:endParaRPr lang="en-US" dirty="0"/>
          </a:p>
          <a:p>
            <a:pPr marL="457200" lvl="1"/>
            <a:r>
              <a:rPr lang="en-US" dirty="0"/>
              <a:t>Our custom CNN</a:t>
            </a:r>
          </a:p>
        </p:txBody>
      </p:sp>
      <p:sp>
        <p:nvSpPr>
          <p:cNvPr id="8" name="Content Placeholder 2">
            <a:extLst>
              <a:ext uri="{FF2B5EF4-FFF2-40B4-BE49-F238E27FC236}">
                <a16:creationId xmlns:a16="http://schemas.microsoft.com/office/drawing/2014/main" id="{96918CAE-A61C-D745-B457-DE8BF4BF3670}"/>
              </a:ext>
            </a:extLst>
          </p:cNvPr>
          <p:cNvSpPr txBox="1">
            <a:spLocks/>
          </p:cNvSpPr>
          <p:nvPr/>
        </p:nvSpPr>
        <p:spPr>
          <a:xfrm>
            <a:off x="4358640" y="1822450"/>
            <a:ext cx="3474720" cy="4351338"/>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Data modifications:</a:t>
            </a:r>
          </a:p>
          <a:p>
            <a:pPr marL="457200" lvl="1"/>
            <a:r>
              <a:rPr lang="en-US" dirty="0"/>
              <a:t>Labeled augmentation</a:t>
            </a:r>
          </a:p>
          <a:p>
            <a:pPr marL="457200" lvl="1"/>
            <a:r>
              <a:rPr lang="en-US" dirty="0"/>
              <a:t>Data expansion</a:t>
            </a:r>
          </a:p>
        </p:txBody>
      </p:sp>
      <p:sp>
        <p:nvSpPr>
          <p:cNvPr id="11" name="Content Placeholder 2">
            <a:extLst>
              <a:ext uri="{FF2B5EF4-FFF2-40B4-BE49-F238E27FC236}">
                <a16:creationId xmlns:a16="http://schemas.microsoft.com/office/drawing/2014/main" id="{21C64A98-3878-7144-A980-FFB8A8325503}"/>
              </a:ext>
            </a:extLst>
          </p:cNvPr>
          <p:cNvSpPr txBox="1">
            <a:spLocks/>
          </p:cNvSpPr>
          <p:nvPr/>
        </p:nvSpPr>
        <p:spPr>
          <a:xfrm>
            <a:off x="7879080" y="1822450"/>
            <a:ext cx="3474720" cy="4351338"/>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Hyperparameter modifications:</a:t>
            </a:r>
          </a:p>
          <a:p>
            <a:pPr marL="457200" lvl="1"/>
            <a:r>
              <a:rPr lang="en-US" dirty="0"/>
              <a:t>Num. training epochs</a:t>
            </a:r>
          </a:p>
          <a:p>
            <a:pPr marL="457200" lvl="1"/>
            <a:r>
              <a:rPr lang="en-US" dirty="0"/>
              <a:t>Linear and cyclic LR schedulers with various values</a:t>
            </a:r>
          </a:p>
          <a:p>
            <a:pPr marL="457200" lvl="1"/>
            <a:r>
              <a:rPr lang="en-US" dirty="0"/>
              <a:t>Batch size</a:t>
            </a:r>
          </a:p>
          <a:p>
            <a:pPr marL="457200" lvl="1"/>
            <a:endParaRPr lang="en-US" dirty="0"/>
          </a:p>
        </p:txBody>
      </p:sp>
      <p:sp>
        <p:nvSpPr>
          <p:cNvPr id="12" name="Slide Number Placeholder 11">
            <a:extLst>
              <a:ext uri="{FF2B5EF4-FFF2-40B4-BE49-F238E27FC236}">
                <a16:creationId xmlns:a16="http://schemas.microsoft.com/office/drawing/2014/main" id="{9BD6C647-5F61-8145-9BD5-533A646FF743}"/>
              </a:ext>
            </a:extLst>
          </p:cNvPr>
          <p:cNvSpPr>
            <a:spLocks noGrp="1"/>
          </p:cNvSpPr>
          <p:nvPr>
            <p:ph type="sldNum" sz="quarter" idx="12"/>
          </p:nvPr>
        </p:nvSpPr>
        <p:spPr/>
        <p:txBody>
          <a:bodyPr/>
          <a:lstStyle/>
          <a:p>
            <a:fld id="{79C1186A-E11D-C242-922C-11165A476398}" type="slidenum">
              <a:rPr lang="en-US" smtClean="0"/>
              <a:t>13</a:t>
            </a:fld>
            <a:endParaRPr lang="en-US"/>
          </a:p>
        </p:txBody>
      </p:sp>
    </p:spTree>
    <p:extLst>
      <p:ext uri="{BB962C8B-B14F-4D97-AF65-F5344CB8AC3E}">
        <p14:creationId xmlns:p14="http://schemas.microsoft.com/office/powerpoint/2010/main" val="1295500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1"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F8150-F840-544B-8319-2664011D49C8}"/>
              </a:ext>
            </a:extLst>
          </p:cNvPr>
          <p:cNvSpPr>
            <a:spLocks noGrp="1"/>
          </p:cNvSpPr>
          <p:nvPr>
            <p:ph type="title"/>
          </p:nvPr>
        </p:nvSpPr>
        <p:spPr/>
        <p:txBody>
          <a:bodyPr/>
          <a:lstStyle/>
          <a:p>
            <a:r>
              <a:rPr lang="en-US"/>
              <a:t>Experiments</a:t>
            </a:r>
            <a:endParaRPr lang="en-US" dirty="0"/>
          </a:p>
        </p:txBody>
      </p:sp>
      <p:sp>
        <p:nvSpPr>
          <p:cNvPr id="3" name="Content Placeholder 2">
            <a:extLst>
              <a:ext uri="{FF2B5EF4-FFF2-40B4-BE49-F238E27FC236}">
                <a16:creationId xmlns:a16="http://schemas.microsoft.com/office/drawing/2014/main" id="{8A03F8E3-C408-AB44-92AC-05E2B465B459}"/>
              </a:ext>
            </a:extLst>
          </p:cNvPr>
          <p:cNvSpPr>
            <a:spLocks noGrp="1"/>
          </p:cNvSpPr>
          <p:nvPr>
            <p:ph idx="1"/>
          </p:nvPr>
        </p:nvSpPr>
        <p:spPr>
          <a:xfrm>
            <a:off x="838200" y="1825625"/>
            <a:ext cx="5257800" cy="4351338"/>
          </a:xfrm>
        </p:spPr>
        <p:txBody>
          <a:bodyPr/>
          <a:lstStyle/>
          <a:p>
            <a:pPr marL="0" indent="0">
              <a:buNone/>
            </a:pPr>
            <a:r>
              <a:rPr lang="en-US" dirty="0"/>
              <a:t>For reported experiments in the paper:</a:t>
            </a:r>
          </a:p>
          <a:p>
            <a:r>
              <a:rPr lang="en-US" sz="2400" dirty="0"/>
              <a:t>Early stopping with delta=0 and patience=2</a:t>
            </a:r>
          </a:p>
          <a:p>
            <a:pPr lvl="1"/>
            <a:r>
              <a:rPr lang="en-US" sz="2000" dirty="0"/>
              <a:t>With fixed random seed</a:t>
            </a:r>
          </a:p>
          <a:p>
            <a:pPr lvl="1">
              <a:spcBef>
                <a:spcPts val="1100"/>
              </a:spcBef>
              <a:buFont typeface="System Font Regular"/>
              <a:buChar char="→"/>
            </a:pPr>
            <a:r>
              <a:rPr lang="en-US" dirty="0"/>
              <a:t> 8 training epochs</a:t>
            </a:r>
          </a:p>
          <a:p>
            <a:endParaRPr lang="en-US" dirty="0"/>
          </a:p>
        </p:txBody>
      </p:sp>
      <p:pic>
        <p:nvPicPr>
          <p:cNvPr id="4" name="Picture 3">
            <a:extLst>
              <a:ext uri="{FF2B5EF4-FFF2-40B4-BE49-F238E27FC236}">
                <a16:creationId xmlns:a16="http://schemas.microsoft.com/office/drawing/2014/main" id="{947816DC-B322-A544-8A2B-E5B2B6062055}"/>
              </a:ext>
            </a:extLst>
          </p:cNvPr>
          <p:cNvPicPr>
            <a:picLocks noChangeAspect="1"/>
          </p:cNvPicPr>
          <p:nvPr/>
        </p:nvPicPr>
        <p:blipFill>
          <a:blip r:embed="rId2"/>
          <a:stretch>
            <a:fillRect/>
          </a:stretch>
        </p:blipFill>
        <p:spPr>
          <a:xfrm>
            <a:off x="6096000" y="1962943"/>
            <a:ext cx="4992232" cy="4076701"/>
          </a:xfrm>
          <a:prstGeom prst="rect">
            <a:avLst/>
          </a:prstGeom>
        </p:spPr>
      </p:pic>
      <p:sp>
        <p:nvSpPr>
          <p:cNvPr id="5" name="Slide Number Placeholder 4">
            <a:extLst>
              <a:ext uri="{FF2B5EF4-FFF2-40B4-BE49-F238E27FC236}">
                <a16:creationId xmlns:a16="http://schemas.microsoft.com/office/drawing/2014/main" id="{4F8DCFF5-6AF2-6F49-AB53-B57181DAEA56}"/>
              </a:ext>
            </a:extLst>
          </p:cNvPr>
          <p:cNvSpPr>
            <a:spLocks noGrp="1"/>
          </p:cNvSpPr>
          <p:nvPr>
            <p:ph type="sldNum" sz="quarter" idx="12"/>
          </p:nvPr>
        </p:nvSpPr>
        <p:spPr/>
        <p:txBody>
          <a:bodyPr/>
          <a:lstStyle/>
          <a:p>
            <a:fld id="{79C1186A-E11D-C242-922C-11165A476398}" type="slidenum">
              <a:rPr lang="en-US" smtClean="0"/>
              <a:t>14</a:t>
            </a:fld>
            <a:endParaRPr lang="en-US" dirty="0"/>
          </a:p>
        </p:txBody>
      </p:sp>
    </p:spTree>
    <p:extLst>
      <p:ext uri="{BB962C8B-B14F-4D97-AF65-F5344CB8AC3E}">
        <p14:creationId xmlns:p14="http://schemas.microsoft.com/office/powerpoint/2010/main" val="3997126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9DB11-1880-4C4A-BFB3-3546AD895F40}"/>
              </a:ext>
            </a:extLst>
          </p:cNvPr>
          <p:cNvSpPr>
            <a:spLocks noGrp="1"/>
          </p:cNvSpPr>
          <p:nvPr>
            <p:ph type="title"/>
          </p:nvPr>
        </p:nvSpPr>
        <p:spPr/>
        <p:txBody>
          <a:bodyPr/>
          <a:lstStyle/>
          <a:p>
            <a:r>
              <a:rPr lang="en-US" dirty="0"/>
              <a:t>Experiments</a:t>
            </a:r>
          </a:p>
        </p:txBody>
      </p:sp>
      <p:sp>
        <p:nvSpPr>
          <p:cNvPr id="3" name="Content Placeholder 2">
            <a:extLst>
              <a:ext uri="{FF2B5EF4-FFF2-40B4-BE49-F238E27FC236}">
                <a16:creationId xmlns:a16="http://schemas.microsoft.com/office/drawing/2014/main" id="{0E5F8ACC-EEF3-6A40-9C03-D91064B15D07}"/>
              </a:ext>
            </a:extLst>
          </p:cNvPr>
          <p:cNvSpPr>
            <a:spLocks noGrp="1"/>
          </p:cNvSpPr>
          <p:nvPr>
            <p:ph idx="1"/>
          </p:nvPr>
        </p:nvSpPr>
        <p:spPr>
          <a:xfrm>
            <a:off x="838200" y="1825625"/>
            <a:ext cx="3429000" cy="4351338"/>
          </a:xfrm>
        </p:spPr>
        <p:txBody>
          <a:bodyPr/>
          <a:lstStyle/>
          <a:p>
            <a:pPr marL="0" indent="0">
              <a:buNone/>
            </a:pPr>
            <a:r>
              <a:rPr lang="en-US" sz="2400" dirty="0"/>
              <a:t>To reduce the differences in shape and quantity of features fed to </a:t>
            </a:r>
            <a:r>
              <a:rPr lang="en-US" sz="2400" dirty="0" err="1"/>
              <a:t>NeXtVLAD</a:t>
            </a:r>
            <a:r>
              <a:rPr lang="en-US" sz="2400" dirty="0"/>
              <a:t> in Computer Vision and NLP</a:t>
            </a:r>
          </a:p>
          <a:p>
            <a:pPr>
              <a:spcBef>
                <a:spcPts val="1100"/>
              </a:spcBef>
              <a:buFont typeface="System Font Regular"/>
              <a:buChar char="→"/>
            </a:pPr>
            <a:r>
              <a:rPr lang="en-US" sz="2400" dirty="0"/>
              <a:t> Designed our custom CNN</a:t>
            </a:r>
          </a:p>
          <a:p>
            <a:endParaRPr lang="en-US" dirty="0"/>
          </a:p>
        </p:txBody>
      </p:sp>
      <p:pic>
        <p:nvPicPr>
          <p:cNvPr id="5" name="Picture 4">
            <a:extLst>
              <a:ext uri="{FF2B5EF4-FFF2-40B4-BE49-F238E27FC236}">
                <a16:creationId xmlns:a16="http://schemas.microsoft.com/office/drawing/2014/main" id="{707F0F04-782C-814A-AC23-D167AA680DBD}"/>
              </a:ext>
            </a:extLst>
          </p:cNvPr>
          <p:cNvPicPr>
            <a:picLocks noChangeAspect="1"/>
          </p:cNvPicPr>
          <p:nvPr/>
        </p:nvPicPr>
        <p:blipFill>
          <a:blip r:embed="rId3"/>
          <a:stretch>
            <a:fillRect/>
          </a:stretch>
        </p:blipFill>
        <p:spPr>
          <a:xfrm>
            <a:off x="4389326" y="1825625"/>
            <a:ext cx="6964474" cy="4351338"/>
          </a:xfrm>
          <a:prstGeom prst="rect">
            <a:avLst/>
          </a:prstGeom>
        </p:spPr>
      </p:pic>
      <p:sp>
        <p:nvSpPr>
          <p:cNvPr id="6" name="Slide Number Placeholder 5">
            <a:extLst>
              <a:ext uri="{FF2B5EF4-FFF2-40B4-BE49-F238E27FC236}">
                <a16:creationId xmlns:a16="http://schemas.microsoft.com/office/drawing/2014/main" id="{945837BF-DF8B-DA4A-A01F-005D11C62860}"/>
              </a:ext>
            </a:extLst>
          </p:cNvPr>
          <p:cNvSpPr>
            <a:spLocks noGrp="1"/>
          </p:cNvSpPr>
          <p:nvPr>
            <p:ph type="sldNum" sz="quarter" idx="12"/>
          </p:nvPr>
        </p:nvSpPr>
        <p:spPr/>
        <p:txBody>
          <a:bodyPr/>
          <a:lstStyle/>
          <a:p>
            <a:pPr marL="0" defTabSz="914400" rtl="0" eaLnBrk="1" latinLnBrk="0" hangingPunct="1"/>
            <a:fld id="{E07F75E1-7428-1340-A5DA-B4D847B6F101}" type="slidenum">
              <a:rPr lang="en-US" smtClean="0"/>
              <a:t>15</a:t>
            </a:fld>
            <a:endParaRPr lang="en-US" dirty="0"/>
          </a:p>
        </p:txBody>
      </p:sp>
    </p:spTree>
    <p:extLst>
      <p:ext uri="{BB962C8B-B14F-4D97-AF65-F5344CB8AC3E}">
        <p14:creationId xmlns:p14="http://schemas.microsoft.com/office/powerpoint/2010/main" val="3793191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0E67B-6E08-0A45-B948-6582F2CA14DD}"/>
              </a:ext>
            </a:extLst>
          </p:cNvPr>
          <p:cNvSpPr>
            <a:spLocks noGrp="1"/>
          </p:cNvSpPr>
          <p:nvPr>
            <p:ph type="title"/>
          </p:nvPr>
        </p:nvSpPr>
        <p:spPr/>
        <p:txBody>
          <a:bodyPr/>
          <a:lstStyle/>
          <a:p>
            <a:r>
              <a:rPr lang="en-US" dirty="0"/>
              <a:t>Results</a:t>
            </a:r>
          </a:p>
        </p:txBody>
      </p:sp>
      <p:pic>
        <p:nvPicPr>
          <p:cNvPr id="4" name="Content Placeholder 3">
            <a:extLst>
              <a:ext uri="{FF2B5EF4-FFF2-40B4-BE49-F238E27FC236}">
                <a16:creationId xmlns:a16="http://schemas.microsoft.com/office/drawing/2014/main" id="{8357185A-726D-3F4C-8BB8-C163C76785DE}"/>
              </a:ext>
            </a:extLst>
          </p:cNvPr>
          <p:cNvPicPr>
            <a:picLocks noGrp="1" noChangeAspect="1"/>
          </p:cNvPicPr>
          <p:nvPr>
            <p:ph idx="1"/>
          </p:nvPr>
        </p:nvPicPr>
        <p:blipFill>
          <a:blip r:embed="rId3"/>
          <a:stretch>
            <a:fillRect/>
          </a:stretch>
        </p:blipFill>
        <p:spPr>
          <a:xfrm>
            <a:off x="838200" y="1711324"/>
            <a:ext cx="10515599" cy="4759692"/>
          </a:xfrm>
          <a:prstGeom prst="rect">
            <a:avLst/>
          </a:prstGeom>
        </p:spPr>
      </p:pic>
      <p:sp>
        <p:nvSpPr>
          <p:cNvPr id="5" name="Slide Number Placeholder 4">
            <a:extLst>
              <a:ext uri="{FF2B5EF4-FFF2-40B4-BE49-F238E27FC236}">
                <a16:creationId xmlns:a16="http://schemas.microsoft.com/office/drawing/2014/main" id="{1074196A-53E3-154D-A22F-FD3A39B7D9FC}"/>
              </a:ext>
            </a:extLst>
          </p:cNvPr>
          <p:cNvSpPr>
            <a:spLocks noGrp="1"/>
          </p:cNvSpPr>
          <p:nvPr>
            <p:ph type="sldNum" sz="quarter" idx="12"/>
          </p:nvPr>
        </p:nvSpPr>
        <p:spPr/>
        <p:txBody>
          <a:bodyPr/>
          <a:lstStyle/>
          <a:p>
            <a:pPr marL="0" defTabSz="914400" rtl="0" eaLnBrk="1" latinLnBrk="0" hangingPunct="1"/>
            <a:fld id="{D4D48DBE-D412-3A42-A580-BC4D01DD52E6}" type="slidenum">
              <a:rPr lang="en-US" smtClean="0"/>
              <a:t>16</a:t>
            </a:fld>
            <a:endParaRPr lang="en-US" dirty="0"/>
          </a:p>
        </p:txBody>
      </p:sp>
    </p:spTree>
    <p:extLst>
      <p:ext uri="{BB962C8B-B14F-4D97-AF65-F5344CB8AC3E}">
        <p14:creationId xmlns:p14="http://schemas.microsoft.com/office/powerpoint/2010/main" val="1411845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5ED94-1BF5-F644-A4E3-45DC5964D702}"/>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6EA898D9-B9C9-2048-88DC-0FD7A4EDAEB9}"/>
              </a:ext>
            </a:extLst>
          </p:cNvPr>
          <p:cNvSpPr>
            <a:spLocks noGrp="1"/>
          </p:cNvSpPr>
          <p:nvPr>
            <p:ph idx="1"/>
          </p:nvPr>
        </p:nvSpPr>
        <p:spPr/>
        <p:txBody>
          <a:bodyPr>
            <a:normAutofit/>
          </a:bodyPr>
          <a:lstStyle/>
          <a:p>
            <a:r>
              <a:rPr lang="en-US" dirty="0"/>
              <a:t>Validation set results with and without </a:t>
            </a:r>
            <a:r>
              <a:rPr lang="en-US" dirty="0" err="1"/>
              <a:t>NeXtVLAD</a:t>
            </a:r>
            <a:r>
              <a:rPr lang="en-US" dirty="0"/>
              <a:t> in each epoch for the first model configuration: </a:t>
            </a:r>
          </a:p>
          <a:p>
            <a:endParaRPr lang="en-US" dirty="0"/>
          </a:p>
          <a:p>
            <a:endParaRPr lang="en-US" dirty="0"/>
          </a:p>
          <a:p>
            <a:endParaRPr lang="en-US" dirty="0"/>
          </a:p>
          <a:p>
            <a:endParaRPr lang="en-US" dirty="0"/>
          </a:p>
          <a:p>
            <a:endParaRPr lang="en-US" dirty="0"/>
          </a:p>
          <a:p>
            <a:r>
              <a:rPr lang="en-US" dirty="0"/>
              <a:t>Based on all experiments:</a:t>
            </a:r>
          </a:p>
          <a:p>
            <a:pPr lvl="1"/>
            <a:r>
              <a:rPr lang="en-US" dirty="0"/>
              <a:t>Ablated version of the model w/o </a:t>
            </a:r>
            <a:r>
              <a:rPr lang="en-US" dirty="0" err="1"/>
              <a:t>NeXtVLAD</a:t>
            </a:r>
            <a:r>
              <a:rPr lang="en-US" dirty="0"/>
              <a:t> performs largely equally well.</a:t>
            </a:r>
          </a:p>
        </p:txBody>
      </p:sp>
      <p:pic>
        <p:nvPicPr>
          <p:cNvPr id="4" name="Picture 3">
            <a:extLst>
              <a:ext uri="{FF2B5EF4-FFF2-40B4-BE49-F238E27FC236}">
                <a16:creationId xmlns:a16="http://schemas.microsoft.com/office/drawing/2014/main" id="{39F5E7D9-1C44-1A43-A8CB-2B0E405AA748}"/>
              </a:ext>
            </a:extLst>
          </p:cNvPr>
          <p:cNvPicPr>
            <a:picLocks noChangeAspect="1"/>
          </p:cNvPicPr>
          <p:nvPr/>
        </p:nvPicPr>
        <p:blipFill>
          <a:blip r:embed="rId2"/>
          <a:stretch>
            <a:fillRect/>
          </a:stretch>
        </p:blipFill>
        <p:spPr>
          <a:xfrm>
            <a:off x="2787650" y="3055144"/>
            <a:ext cx="6616700" cy="1689100"/>
          </a:xfrm>
          <a:prstGeom prst="rect">
            <a:avLst/>
          </a:prstGeom>
        </p:spPr>
      </p:pic>
      <p:sp>
        <p:nvSpPr>
          <p:cNvPr id="5" name="Slide Number Placeholder 4">
            <a:extLst>
              <a:ext uri="{FF2B5EF4-FFF2-40B4-BE49-F238E27FC236}">
                <a16:creationId xmlns:a16="http://schemas.microsoft.com/office/drawing/2014/main" id="{396A6A12-2A8E-C641-BEA8-0E21A9F660E1}"/>
              </a:ext>
            </a:extLst>
          </p:cNvPr>
          <p:cNvSpPr>
            <a:spLocks noGrp="1"/>
          </p:cNvSpPr>
          <p:nvPr>
            <p:ph type="sldNum" sz="quarter" idx="12"/>
          </p:nvPr>
        </p:nvSpPr>
        <p:spPr/>
        <p:txBody>
          <a:bodyPr/>
          <a:lstStyle/>
          <a:p>
            <a:fld id="{79C1186A-E11D-C242-922C-11165A476398}" type="slidenum">
              <a:rPr lang="en-US" smtClean="0"/>
              <a:t>17</a:t>
            </a:fld>
            <a:endParaRPr lang="en-US" dirty="0"/>
          </a:p>
        </p:txBody>
      </p:sp>
    </p:spTree>
    <p:extLst>
      <p:ext uri="{BB962C8B-B14F-4D97-AF65-F5344CB8AC3E}">
        <p14:creationId xmlns:p14="http://schemas.microsoft.com/office/powerpoint/2010/main" val="1519084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2C732-BF2F-F44C-BC51-278DA845D021}"/>
              </a:ext>
            </a:extLst>
          </p:cNvPr>
          <p:cNvSpPr>
            <a:spLocks noGrp="1"/>
          </p:cNvSpPr>
          <p:nvPr>
            <p:ph type="title"/>
          </p:nvPr>
        </p:nvSpPr>
        <p:spPr/>
        <p:txBody>
          <a:bodyPr/>
          <a:lstStyle/>
          <a:p>
            <a:r>
              <a:rPr lang="en-US" dirty="0"/>
              <a:t>Discussions and Conclusions</a:t>
            </a:r>
          </a:p>
        </p:txBody>
      </p:sp>
      <p:sp>
        <p:nvSpPr>
          <p:cNvPr id="3" name="Content Placeholder 2">
            <a:extLst>
              <a:ext uri="{FF2B5EF4-FFF2-40B4-BE49-F238E27FC236}">
                <a16:creationId xmlns:a16="http://schemas.microsoft.com/office/drawing/2014/main" id="{C5AC7E1F-E3D9-0142-B9AC-D94DC699756B}"/>
              </a:ext>
            </a:extLst>
          </p:cNvPr>
          <p:cNvSpPr>
            <a:spLocks noGrp="1"/>
          </p:cNvSpPr>
          <p:nvPr>
            <p:ph idx="1"/>
          </p:nvPr>
        </p:nvSpPr>
        <p:spPr/>
        <p:txBody>
          <a:bodyPr/>
          <a:lstStyle/>
          <a:p>
            <a:r>
              <a:rPr lang="en-US" dirty="0"/>
              <a:t>No significant improvement accomplished by incorporation of </a:t>
            </a:r>
            <a:r>
              <a:rPr lang="en-US" dirty="0" err="1"/>
              <a:t>NeXtVLAD</a:t>
            </a:r>
            <a:r>
              <a:rPr lang="en-US" dirty="0"/>
              <a:t> in this sarcasm detection task</a:t>
            </a:r>
          </a:p>
          <a:p>
            <a:r>
              <a:rPr lang="en-US" dirty="0"/>
              <a:t>The excellent F</a:t>
            </a:r>
            <a:r>
              <a:rPr lang="en-US" baseline="-25000" dirty="0"/>
              <a:t>1</a:t>
            </a:r>
            <a:r>
              <a:rPr lang="en-US" dirty="0"/>
              <a:t> score of Lee et al. (2020) is </a:t>
            </a:r>
          </a:p>
          <a:p>
            <a:pPr lvl="1"/>
            <a:r>
              <a:rPr lang="en-US" sz="2800" dirty="0"/>
              <a:t>due to the natural language augmentation techniques</a:t>
            </a:r>
          </a:p>
          <a:p>
            <a:pPr lvl="1"/>
            <a:r>
              <a:rPr lang="en-US" sz="2800" dirty="0"/>
              <a:t>and </a:t>
            </a:r>
            <a:r>
              <a:rPr lang="en-US" sz="2800" u="sng" dirty="0"/>
              <a:t>NOT</a:t>
            </a:r>
            <a:r>
              <a:rPr lang="en-US" sz="2800" dirty="0"/>
              <a:t> the novel architecture</a:t>
            </a:r>
          </a:p>
          <a:p>
            <a:r>
              <a:rPr lang="en-US" dirty="0"/>
              <a:t>Local aggregators like </a:t>
            </a:r>
            <a:r>
              <a:rPr lang="en-US" dirty="0" err="1"/>
              <a:t>NeXtVLAD</a:t>
            </a:r>
            <a:r>
              <a:rPr lang="en-US" dirty="0"/>
              <a:t> are unlikely to offer significant benefits to figurative language processing</a:t>
            </a:r>
          </a:p>
        </p:txBody>
      </p:sp>
      <p:sp>
        <p:nvSpPr>
          <p:cNvPr id="4" name="Slide Number Placeholder 3">
            <a:extLst>
              <a:ext uri="{FF2B5EF4-FFF2-40B4-BE49-F238E27FC236}">
                <a16:creationId xmlns:a16="http://schemas.microsoft.com/office/drawing/2014/main" id="{61A66F88-69EC-B64C-8A13-F4E3B58BFE3F}"/>
              </a:ext>
            </a:extLst>
          </p:cNvPr>
          <p:cNvSpPr>
            <a:spLocks noGrp="1"/>
          </p:cNvSpPr>
          <p:nvPr>
            <p:ph type="sldNum" sz="quarter" idx="12"/>
          </p:nvPr>
        </p:nvSpPr>
        <p:spPr/>
        <p:txBody>
          <a:bodyPr/>
          <a:lstStyle/>
          <a:p>
            <a:pPr marL="0" defTabSz="914400" rtl="0" eaLnBrk="1" latinLnBrk="0" hangingPunct="1"/>
            <a:fld id="{089923BC-6104-5040-96A2-E33D1D986B5A}" type="slidenum">
              <a:rPr lang="en-US" smtClean="0"/>
              <a:t>18</a:t>
            </a:fld>
            <a:endParaRPr lang="en-US" dirty="0"/>
          </a:p>
        </p:txBody>
      </p:sp>
    </p:spTree>
    <p:extLst>
      <p:ext uri="{BB962C8B-B14F-4D97-AF65-F5344CB8AC3E}">
        <p14:creationId xmlns:p14="http://schemas.microsoft.com/office/powerpoint/2010/main" val="1948030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FF18B-874B-B745-A7E9-B7D97FFF38FB}"/>
              </a:ext>
            </a:extLst>
          </p:cNvPr>
          <p:cNvSpPr>
            <a:spLocks noGrp="1"/>
          </p:cNvSpPr>
          <p:nvPr>
            <p:ph type="ctrTitle"/>
          </p:nvPr>
        </p:nvSpPr>
        <p:spPr/>
        <p:txBody>
          <a:bodyPr/>
          <a:lstStyle/>
          <a:p>
            <a:r>
              <a:rPr lang="en-US" dirty="0"/>
              <a:t>Backgrounds</a:t>
            </a:r>
          </a:p>
        </p:txBody>
      </p:sp>
      <p:sp>
        <p:nvSpPr>
          <p:cNvPr id="3" name="Subtitle 2">
            <a:extLst>
              <a:ext uri="{FF2B5EF4-FFF2-40B4-BE49-F238E27FC236}">
                <a16:creationId xmlns:a16="http://schemas.microsoft.com/office/drawing/2014/main" id="{AB2811BB-25A4-3B4E-9ADF-6CFC56A31F96}"/>
              </a:ext>
            </a:extLst>
          </p:cNvPr>
          <p:cNvSpPr>
            <a:spLocks noGrp="1"/>
          </p:cNvSpPr>
          <p:nvPr>
            <p:ph type="subTitle" idx="1"/>
          </p:nvPr>
        </p:nvSpPr>
        <p:spPr/>
        <p:txBody>
          <a:bodyPr/>
          <a:lstStyle/>
          <a:p>
            <a:r>
              <a:rPr lang="en-US" dirty="0"/>
              <a:t>Vector of Locally Aggregated Descriptors (VLAD) and </a:t>
            </a:r>
            <a:r>
              <a:rPr lang="en-US" dirty="0" err="1"/>
              <a:t>NeXtVLAD</a:t>
            </a:r>
            <a:endParaRPr lang="en-US" dirty="0"/>
          </a:p>
        </p:txBody>
      </p:sp>
    </p:spTree>
    <p:extLst>
      <p:ext uri="{BB962C8B-B14F-4D97-AF65-F5344CB8AC3E}">
        <p14:creationId xmlns:p14="http://schemas.microsoft.com/office/powerpoint/2010/main" val="39905478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16BF3-01BA-2A40-A63B-4D5154469856}"/>
              </a:ext>
            </a:extLst>
          </p:cNvPr>
          <p:cNvSpPr>
            <a:spLocks noGrp="1"/>
          </p:cNvSpPr>
          <p:nvPr>
            <p:ph type="title"/>
          </p:nvPr>
        </p:nvSpPr>
        <p:spPr/>
        <p:txBody>
          <a:bodyPr/>
          <a:lstStyle/>
          <a:p>
            <a:r>
              <a:rPr lang="en-US" dirty="0"/>
              <a:t>Discussions and Conclusions</a:t>
            </a:r>
          </a:p>
        </p:txBody>
      </p:sp>
      <p:sp>
        <p:nvSpPr>
          <p:cNvPr id="3" name="Content Placeholder 2">
            <a:extLst>
              <a:ext uri="{FF2B5EF4-FFF2-40B4-BE49-F238E27FC236}">
                <a16:creationId xmlns:a16="http://schemas.microsoft.com/office/drawing/2014/main" id="{5384AC5C-AAB5-7041-B2CD-2AAF2054A26C}"/>
              </a:ext>
            </a:extLst>
          </p:cNvPr>
          <p:cNvSpPr>
            <a:spLocks noGrp="1"/>
          </p:cNvSpPr>
          <p:nvPr>
            <p:ph idx="1"/>
          </p:nvPr>
        </p:nvSpPr>
        <p:spPr/>
        <p:txBody>
          <a:bodyPr/>
          <a:lstStyle/>
          <a:p>
            <a:r>
              <a:rPr lang="en-US" dirty="0"/>
              <a:t>Increase in cost of computation</a:t>
            </a:r>
          </a:p>
          <a:p>
            <a:pPr lvl="1"/>
            <a:r>
              <a:rPr lang="en-US" dirty="0"/>
              <a:t>Environmental impact</a:t>
            </a:r>
          </a:p>
          <a:p>
            <a:pPr lvl="1"/>
            <a:r>
              <a:rPr lang="en-US" dirty="0"/>
              <a:t>Models not fitting on single 12GB GPUs</a:t>
            </a:r>
          </a:p>
          <a:p>
            <a:pPr lvl="2"/>
            <a:r>
              <a:rPr lang="en-US" dirty="0"/>
              <a:t>Unable to train them</a:t>
            </a:r>
          </a:p>
          <a:p>
            <a:pPr lvl="1">
              <a:buFont typeface="System Font Regular"/>
              <a:buChar char="→"/>
            </a:pPr>
            <a:r>
              <a:rPr lang="en-US" sz="2800" dirty="0"/>
              <a:t> Without providing benefits</a:t>
            </a:r>
          </a:p>
          <a:p>
            <a:pPr lvl="2"/>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2EC617D5-D64B-7848-87CA-BA93E1DD5131}"/>
              </a:ext>
            </a:extLst>
          </p:cNvPr>
          <p:cNvSpPr>
            <a:spLocks noGrp="1"/>
          </p:cNvSpPr>
          <p:nvPr>
            <p:ph type="sldNum" sz="quarter" idx="12"/>
          </p:nvPr>
        </p:nvSpPr>
        <p:spPr/>
        <p:txBody>
          <a:bodyPr/>
          <a:lstStyle/>
          <a:p>
            <a:fld id="{79C1186A-E11D-C242-922C-11165A476398}" type="slidenum">
              <a:rPr lang="en-US" smtClean="0"/>
              <a:t>19</a:t>
            </a:fld>
            <a:endParaRPr lang="en-US"/>
          </a:p>
        </p:txBody>
      </p:sp>
    </p:spTree>
    <p:extLst>
      <p:ext uri="{BB962C8B-B14F-4D97-AF65-F5344CB8AC3E}">
        <p14:creationId xmlns:p14="http://schemas.microsoft.com/office/powerpoint/2010/main" val="41458005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4E601-E62F-8E48-A2B4-0FA6A74F5361}"/>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A625A70C-DA9F-E342-B235-508934D76A19}"/>
              </a:ext>
            </a:extLst>
          </p:cNvPr>
          <p:cNvSpPr>
            <a:spLocks noGrp="1"/>
          </p:cNvSpPr>
          <p:nvPr>
            <p:ph idx="1"/>
          </p:nvPr>
        </p:nvSpPr>
        <p:spPr/>
        <p:txBody>
          <a:bodyPr anchor="ctr">
            <a:normAutofit/>
          </a:bodyPr>
          <a:lstStyle/>
          <a:p>
            <a:pPr marL="0" indent="0" algn="ctr">
              <a:buNone/>
            </a:pPr>
            <a:r>
              <a:rPr lang="en-US" sz="4000" dirty="0"/>
              <a:t>Thanks for your attention!</a:t>
            </a:r>
          </a:p>
          <a:p>
            <a:pPr marL="0" indent="0" algn="ctr">
              <a:buNone/>
            </a:pPr>
            <a:r>
              <a:rPr lang="en-US" sz="3600" dirty="0"/>
              <a:t>code/data @ </a:t>
            </a:r>
            <a:r>
              <a:rPr lang="en-US" sz="3600" dirty="0" err="1">
                <a:hlinkClick r:id="rId3"/>
              </a:rPr>
              <a:t>github.com</a:t>
            </a:r>
            <a:r>
              <a:rPr lang="en-US" sz="3600" dirty="0">
                <a:hlinkClick r:id="rId3"/>
              </a:rPr>
              <a:t>/</a:t>
            </a:r>
            <a:r>
              <a:rPr lang="en-US" sz="3600" dirty="0" err="1">
                <a:hlinkClick r:id="rId3"/>
              </a:rPr>
              <a:t>sinamps</a:t>
            </a:r>
            <a:r>
              <a:rPr lang="en-US" sz="3600" dirty="0">
                <a:hlinkClick r:id="rId3"/>
              </a:rPr>
              <a:t>/</a:t>
            </a:r>
            <a:r>
              <a:rPr lang="en-US" sz="3600" dirty="0" err="1">
                <a:hlinkClick r:id="rId3"/>
              </a:rPr>
              <a:t>nextvlad</a:t>
            </a:r>
            <a:r>
              <a:rPr lang="en-US" sz="3600" dirty="0">
                <a:hlinkClick r:id="rId3"/>
              </a:rPr>
              <a:t>-for-</a:t>
            </a:r>
            <a:r>
              <a:rPr lang="en-US" sz="3600" dirty="0" err="1">
                <a:hlinkClick r:id="rId3"/>
              </a:rPr>
              <a:t>nlp</a:t>
            </a:r>
            <a:endParaRPr lang="en-US" sz="3600" dirty="0"/>
          </a:p>
        </p:txBody>
      </p:sp>
      <p:sp>
        <p:nvSpPr>
          <p:cNvPr id="4" name="Slide Number Placeholder 3">
            <a:extLst>
              <a:ext uri="{FF2B5EF4-FFF2-40B4-BE49-F238E27FC236}">
                <a16:creationId xmlns:a16="http://schemas.microsoft.com/office/drawing/2014/main" id="{A06F1F56-0412-004B-98B1-69FC3D1C44A2}"/>
              </a:ext>
            </a:extLst>
          </p:cNvPr>
          <p:cNvSpPr>
            <a:spLocks noGrp="1"/>
          </p:cNvSpPr>
          <p:nvPr>
            <p:ph type="sldNum" sz="quarter" idx="12"/>
          </p:nvPr>
        </p:nvSpPr>
        <p:spPr/>
        <p:txBody>
          <a:bodyPr/>
          <a:lstStyle/>
          <a:p>
            <a:pPr marL="0" algn="l" defTabSz="914400" rtl="0" eaLnBrk="1" latinLnBrk="0" hangingPunct="1"/>
            <a:endParaRPr lang="en-US" dirty="0"/>
          </a:p>
        </p:txBody>
      </p:sp>
      <p:sp>
        <p:nvSpPr>
          <p:cNvPr id="5" name="TextBox 4">
            <a:extLst>
              <a:ext uri="{FF2B5EF4-FFF2-40B4-BE49-F238E27FC236}">
                <a16:creationId xmlns:a16="http://schemas.microsoft.com/office/drawing/2014/main" id="{6A540AC1-711E-C843-8A03-E1EF89EB5365}"/>
              </a:ext>
            </a:extLst>
          </p:cNvPr>
          <p:cNvSpPr txBox="1"/>
          <p:nvPr/>
        </p:nvSpPr>
        <p:spPr>
          <a:xfrm>
            <a:off x="838200" y="5569584"/>
            <a:ext cx="10515600" cy="523220"/>
          </a:xfrm>
          <a:prstGeom prst="rect">
            <a:avLst/>
          </a:prstGeom>
          <a:noFill/>
        </p:spPr>
        <p:txBody>
          <a:bodyPr wrap="square" rtlCol="0">
            <a:spAutoFit/>
          </a:bodyPr>
          <a:lstStyle/>
          <a:p>
            <a:r>
              <a:rPr lang="en-US" sz="1400" dirty="0"/>
              <a:t>This work was supported in part by funds from U.S. National Science Foundation (NSF) under award number CNS 2027750, CNS 1822118, and SES 1834597, and from NIST, Statnett, Cyber Risk Re- search, AMI, and ARL. </a:t>
            </a:r>
          </a:p>
        </p:txBody>
      </p:sp>
    </p:spTree>
    <p:extLst>
      <p:ext uri="{BB962C8B-B14F-4D97-AF65-F5344CB8AC3E}">
        <p14:creationId xmlns:p14="http://schemas.microsoft.com/office/powerpoint/2010/main" val="79912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4D753-18E6-424A-9FAC-0CFACDAB1442}"/>
              </a:ext>
            </a:extLst>
          </p:cNvPr>
          <p:cNvSpPr>
            <a:spLocks noGrp="1"/>
          </p:cNvSpPr>
          <p:nvPr>
            <p:ph type="title"/>
          </p:nvPr>
        </p:nvSpPr>
        <p:spPr/>
        <p:txBody>
          <a:bodyPr/>
          <a:lstStyle/>
          <a:p>
            <a:r>
              <a:rPr lang="en-US" dirty="0"/>
              <a:t>Bag of Visual Words</a:t>
            </a:r>
          </a:p>
        </p:txBody>
      </p:sp>
      <p:pic>
        <p:nvPicPr>
          <p:cNvPr id="5" name="Content Placeholder 4">
            <a:extLst>
              <a:ext uri="{FF2B5EF4-FFF2-40B4-BE49-F238E27FC236}">
                <a16:creationId xmlns:a16="http://schemas.microsoft.com/office/drawing/2014/main" id="{46FF343E-B4D9-3941-9E92-3A956FA8258C}"/>
              </a:ext>
            </a:extLst>
          </p:cNvPr>
          <p:cNvPicPr>
            <a:picLocks noGrp="1" noChangeAspect="1"/>
          </p:cNvPicPr>
          <p:nvPr>
            <p:ph idx="1"/>
          </p:nvPr>
        </p:nvPicPr>
        <p:blipFill>
          <a:blip r:embed="rId3"/>
          <a:stretch>
            <a:fillRect/>
          </a:stretch>
        </p:blipFill>
        <p:spPr>
          <a:xfrm>
            <a:off x="838200" y="1895611"/>
            <a:ext cx="10515600" cy="4211365"/>
          </a:xfrm>
          <a:prstGeom prst="rect">
            <a:avLst/>
          </a:prstGeom>
        </p:spPr>
      </p:pic>
      <p:sp>
        <p:nvSpPr>
          <p:cNvPr id="4" name="Slide Number Placeholder 3">
            <a:extLst>
              <a:ext uri="{FF2B5EF4-FFF2-40B4-BE49-F238E27FC236}">
                <a16:creationId xmlns:a16="http://schemas.microsoft.com/office/drawing/2014/main" id="{6737D8EE-E858-A14E-A5EC-F8E4E34894D4}"/>
              </a:ext>
            </a:extLst>
          </p:cNvPr>
          <p:cNvSpPr>
            <a:spLocks noGrp="1"/>
          </p:cNvSpPr>
          <p:nvPr>
            <p:ph type="sldNum" sz="quarter" idx="12"/>
          </p:nvPr>
        </p:nvSpPr>
        <p:spPr/>
        <p:txBody>
          <a:bodyPr/>
          <a:lstStyle/>
          <a:p>
            <a:fld id="{79C1186A-E11D-C242-922C-11165A476398}" type="slidenum">
              <a:rPr lang="en-US" smtClean="0"/>
              <a:t>2</a:t>
            </a:fld>
            <a:endParaRPr lang="en-US"/>
          </a:p>
        </p:txBody>
      </p:sp>
      <p:sp>
        <p:nvSpPr>
          <p:cNvPr id="6" name="TextBox 5">
            <a:extLst>
              <a:ext uri="{FF2B5EF4-FFF2-40B4-BE49-F238E27FC236}">
                <a16:creationId xmlns:a16="http://schemas.microsoft.com/office/drawing/2014/main" id="{097E23BC-A4DF-B94F-8047-51CAABFAD220}"/>
              </a:ext>
            </a:extLst>
          </p:cNvPr>
          <p:cNvSpPr txBox="1"/>
          <p:nvPr/>
        </p:nvSpPr>
        <p:spPr>
          <a:xfrm flipH="1">
            <a:off x="838199" y="6277431"/>
            <a:ext cx="10515600" cy="261610"/>
          </a:xfrm>
          <a:prstGeom prst="rect">
            <a:avLst/>
          </a:prstGeom>
          <a:noFill/>
        </p:spPr>
        <p:txBody>
          <a:bodyPr wrap="square" rtlCol="0">
            <a:spAutoFit/>
          </a:bodyPr>
          <a:lstStyle/>
          <a:p>
            <a:r>
              <a:rPr lang="en-US" sz="1100" dirty="0"/>
              <a:t>Vineeth N Balasubramanian, https://</a:t>
            </a:r>
            <a:r>
              <a:rPr lang="en-US" sz="1100" dirty="0" err="1"/>
              <a:t>www.youtube.com</a:t>
            </a:r>
            <a:r>
              <a:rPr lang="en-US" sz="1100" dirty="0"/>
              <a:t>/</a:t>
            </a:r>
            <a:r>
              <a:rPr lang="en-US" sz="1100" dirty="0" err="1"/>
              <a:t>watch?v</a:t>
            </a:r>
            <a:r>
              <a:rPr lang="en-US" sz="1100" dirty="0"/>
              <a:t>=</a:t>
            </a:r>
            <a:r>
              <a:rPr lang="en-US" sz="1100" dirty="0" err="1"/>
              <a:t>CwJPEMcuAxY</a:t>
            </a:r>
            <a:endParaRPr lang="en-US" sz="1100" dirty="0"/>
          </a:p>
        </p:txBody>
      </p:sp>
    </p:spTree>
    <p:extLst>
      <p:ext uri="{BB962C8B-B14F-4D97-AF65-F5344CB8AC3E}">
        <p14:creationId xmlns:p14="http://schemas.microsoft.com/office/powerpoint/2010/main" val="2211571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C91CF-DB90-F54F-810E-CEECA3D4055E}"/>
              </a:ext>
            </a:extLst>
          </p:cNvPr>
          <p:cNvSpPr>
            <a:spLocks noGrp="1"/>
          </p:cNvSpPr>
          <p:nvPr>
            <p:ph type="title"/>
          </p:nvPr>
        </p:nvSpPr>
        <p:spPr/>
        <p:txBody>
          <a:bodyPr/>
          <a:lstStyle/>
          <a:p>
            <a:r>
              <a:rPr lang="en-US" dirty="0"/>
              <a:t>VLAD</a:t>
            </a:r>
          </a:p>
        </p:txBody>
      </p:sp>
      <p:sp>
        <p:nvSpPr>
          <p:cNvPr id="3" name="Content Placeholder 2">
            <a:extLst>
              <a:ext uri="{FF2B5EF4-FFF2-40B4-BE49-F238E27FC236}">
                <a16:creationId xmlns:a16="http://schemas.microsoft.com/office/drawing/2014/main" id="{2E0B09E6-C1DC-7848-83B0-11F00FDDDC8C}"/>
              </a:ext>
            </a:extLst>
          </p:cNvPr>
          <p:cNvSpPr>
            <a:spLocks noGrp="1"/>
          </p:cNvSpPr>
          <p:nvPr>
            <p:ph idx="1"/>
          </p:nvPr>
        </p:nvSpPr>
        <p:spPr>
          <a:xfrm>
            <a:off x="838200" y="1825625"/>
            <a:ext cx="4659553" cy="4351338"/>
          </a:xfrm>
        </p:spPr>
        <p:txBody>
          <a:bodyPr/>
          <a:lstStyle/>
          <a:p>
            <a:r>
              <a:rPr lang="en-US" dirty="0"/>
              <a:t>Vector of Locally Aggregated Descriptors</a:t>
            </a:r>
          </a:p>
          <a:p>
            <a:r>
              <a:rPr lang="en-US" dirty="0"/>
              <a:t>Built on top of Bag of Visual Words</a:t>
            </a:r>
          </a:p>
          <a:p>
            <a:r>
              <a:rPr lang="en-US" dirty="0"/>
              <a:t>Difference vector instead of presence frequency</a:t>
            </a:r>
          </a:p>
          <a:p>
            <a:pPr lvl="1"/>
            <a:r>
              <a:rPr lang="en-US" dirty="0"/>
              <a:t>Considering K clusters of all features</a:t>
            </a:r>
          </a:p>
        </p:txBody>
      </p:sp>
      <p:sp>
        <p:nvSpPr>
          <p:cNvPr id="4" name="Slide Number Placeholder 3">
            <a:extLst>
              <a:ext uri="{FF2B5EF4-FFF2-40B4-BE49-F238E27FC236}">
                <a16:creationId xmlns:a16="http://schemas.microsoft.com/office/drawing/2014/main" id="{9C69C3FF-146B-4043-97BA-AB92643554D2}"/>
              </a:ext>
            </a:extLst>
          </p:cNvPr>
          <p:cNvSpPr>
            <a:spLocks noGrp="1"/>
          </p:cNvSpPr>
          <p:nvPr>
            <p:ph type="sldNum" sz="quarter" idx="12"/>
          </p:nvPr>
        </p:nvSpPr>
        <p:spPr/>
        <p:txBody>
          <a:bodyPr/>
          <a:lstStyle/>
          <a:p>
            <a:fld id="{79C1186A-E11D-C242-922C-11165A476398}" type="slidenum">
              <a:rPr lang="en-US" smtClean="0"/>
              <a:t>3</a:t>
            </a:fld>
            <a:endParaRPr lang="en-US"/>
          </a:p>
        </p:txBody>
      </p:sp>
      <p:pic>
        <p:nvPicPr>
          <p:cNvPr id="5" name="Picture 4">
            <a:extLst>
              <a:ext uri="{FF2B5EF4-FFF2-40B4-BE49-F238E27FC236}">
                <a16:creationId xmlns:a16="http://schemas.microsoft.com/office/drawing/2014/main" id="{243DFD15-B7C8-9F4A-AD34-8E90599A1043}"/>
              </a:ext>
            </a:extLst>
          </p:cNvPr>
          <p:cNvPicPr>
            <a:picLocks noChangeAspect="1"/>
          </p:cNvPicPr>
          <p:nvPr/>
        </p:nvPicPr>
        <p:blipFill>
          <a:blip r:embed="rId3"/>
          <a:stretch>
            <a:fillRect/>
          </a:stretch>
        </p:blipFill>
        <p:spPr>
          <a:xfrm>
            <a:off x="5683448" y="1725157"/>
            <a:ext cx="2755703" cy="4389120"/>
          </a:xfrm>
          <a:prstGeom prst="rect">
            <a:avLst/>
          </a:prstGeom>
        </p:spPr>
      </p:pic>
      <p:pic>
        <p:nvPicPr>
          <p:cNvPr id="6" name="Picture 5">
            <a:extLst>
              <a:ext uri="{FF2B5EF4-FFF2-40B4-BE49-F238E27FC236}">
                <a16:creationId xmlns:a16="http://schemas.microsoft.com/office/drawing/2014/main" id="{9EC837F3-F71E-5642-B579-B04A8330B476}"/>
              </a:ext>
            </a:extLst>
          </p:cNvPr>
          <p:cNvPicPr>
            <a:picLocks noChangeAspect="1"/>
          </p:cNvPicPr>
          <p:nvPr/>
        </p:nvPicPr>
        <p:blipFill>
          <a:blip r:embed="rId4"/>
          <a:stretch>
            <a:fillRect/>
          </a:stretch>
        </p:blipFill>
        <p:spPr>
          <a:xfrm>
            <a:off x="8624846" y="1710305"/>
            <a:ext cx="2728953" cy="3931920"/>
          </a:xfrm>
          <a:prstGeom prst="rect">
            <a:avLst/>
          </a:prstGeom>
        </p:spPr>
      </p:pic>
      <p:sp>
        <p:nvSpPr>
          <p:cNvPr id="7" name="TextBox 6">
            <a:extLst>
              <a:ext uri="{FF2B5EF4-FFF2-40B4-BE49-F238E27FC236}">
                <a16:creationId xmlns:a16="http://schemas.microsoft.com/office/drawing/2014/main" id="{48C79BED-2411-F341-9937-32D8A7A61B49}"/>
              </a:ext>
            </a:extLst>
          </p:cNvPr>
          <p:cNvSpPr txBox="1"/>
          <p:nvPr/>
        </p:nvSpPr>
        <p:spPr>
          <a:xfrm flipH="1">
            <a:off x="838199" y="6277431"/>
            <a:ext cx="10515600" cy="261610"/>
          </a:xfrm>
          <a:prstGeom prst="rect">
            <a:avLst/>
          </a:prstGeom>
          <a:noFill/>
        </p:spPr>
        <p:txBody>
          <a:bodyPr wrap="square" rtlCol="0">
            <a:spAutoFit/>
          </a:bodyPr>
          <a:lstStyle/>
          <a:p>
            <a:r>
              <a:rPr lang="en-US" sz="1100" dirty="0"/>
              <a:t>Vineeth N Balasubramanian, https://</a:t>
            </a:r>
            <a:r>
              <a:rPr lang="en-US" sz="1100" dirty="0" err="1"/>
              <a:t>www.youtube.com</a:t>
            </a:r>
            <a:r>
              <a:rPr lang="en-US" sz="1100" dirty="0"/>
              <a:t>/</a:t>
            </a:r>
            <a:r>
              <a:rPr lang="en-US" sz="1100" dirty="0" err="1"/>
              <a:t>watch?v</a:t>
            </a:r>
            <a:r>
              <a:rPr lang="en-US" sz="1100" dirty="0"/>
              <a:t>=</a:t>
            </a:r>
            <a:r>
              <a:rPr lang="en-US" sz="1100" dirty="0" err="1"/>
              <a:t>CwJPEMcuAxY</a:t>
            </a:r>
            <a:endParaRPr lang="en-US" sz="1100" dirty="0"/>
          </a:p>
        </p:txBody>
      </p:sp>
    </p:spTree>
    <p:extLst>
      <p:ext uri="{BB962C8B-B14F-4D97-AF65-F5344CB8AC3E}">
        <p14:creationId xmlns:p14="http://schemas.microsoft.com/office/powerpoint/2010/main" val="3946306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A4DAC-C64D-7A46-80ED-6620A957FC8F}"/>
              </a:ext>
            </a:extLst>
          </p:cNvPr>
          <p:cNvSpPr>
            <a:spLocks noGrp="1"/>
          </p:cNvSpPr>
          <p:nvPr>
            <p:ph type="title"/>
          </p:nvPr>
        </p:nvSpPr>
        <p:spPr/>
        <p:txBody>
          <a:bodyPr/>
          <a:lstStyle/>
          <a:p>
            <a:r>
              <a:rPr lang="en-US" dirty="0" err="1"/>
              <a:t>NetVLAD</a:t>
            </a:r>
            <a:r>
              <a:rPr lang="en-US" dirty="0"/>
              <a:t> &amp; </a:t>
            </a:r>
            <a:r>
              <a:rPr lang="en-US" dirty="0" err="1"/>
              <a:t>NeXtVLAD</a:t>
            </a:r>
            <a:endParaRPr lang="en-US" dirty="0"/>
          </a:p>
        </p:txBody>
      </p:sp>
      <p:pic>
        <p:nvPicPr>
          <p:cNvPr id="5" name="Content Placeholder 4">
            <a:extLst>
              <a:ext uri="{FF2B5EF4-FFF2-40B4-BE49-F238E27FC236}">
                <a16:creationId xmlns:a16="http://schemas.microsoft.com/office/drawing/2014/main" id="{DE6ED865-422C-364A-888A-49B38E789337}"/>
              </a:ext>
            </a:extLst>
          </p:cNvPr>
          <p:cNvPicPr>
            <a:picLocks noGrp="1" noChangeAspect="1"/>
          </p:cNvPicPr>
          <p:nvPr>
            <p:ph idx="1"/>
          </p:nvPr>
        </p:nvPicPr>
        <p:blipFill>
          <a:blip r:embed="rId2"/>
          <a:stretch>
            <a:fillRect/>
          </a:stretch>
        </p:blipFill>
        <p:spPr>
          <a:xfrm>
            <a:off x="645276" y="2122386"/>
            <a:ext cx="4358829" cy="2743200"/>
          </a:xfrm>
          <a:prstGeom prst="rect">
            <a:avLst/>
          </a:prstGeom>
        </p:spPr>
      </p:pic>
      <p:sp>
        <p:nvSpPr>
          <p:cNvPr id="4" name="Slide Number Placeholder 3">
            <a:extLst>
              <a:ext uri="{FF2B5EF4-FFF2-40B4-BE49-F238E27FC236}">
                <a16:creationId xmlns:a16="http://schemas.microsoft.com/office/drawing/2014/main" id="{57395E5F-B2D7-364F-85BC-91598DAE7318}"/>
              </a:ext>
            </a:extLst>
          </p:cNvPr>
          <p:cNvSpPr>
            <a:spLocks noGrp="1"/>
          </p:cNvSpPr>
          <p:nvPr>
            <p:ph type="sldNum" sz="quarter" idx="12"/>
          </p:nvPr>
        </p:nvSpPr>
        <p:spPr/>
        <p:txBody>
          <a:bodyPr/>
          <a:lstStyle/>
          <a:p>
            <a:fld id="{79C1186A-E11D-C242-922C-11165A476398}" type="slidenum">
              <a:rPr lang="en-US" smtClean="0"/>
              <a:t>4</a:t>
            </a:fld>
            <a:endParaRPr lang="en-US"/>
          </a:p>
        </p:txBody>
      </p:sp>
      <p:pic>
        <p:nvPicPr>
          <p:cNvPr id="6" name="Picture 5">
            <a:extLst>
              <a:ext uri="{FF2B5EF4-FFF2-40B4-BE49-F238E27FC236}">
                <a16:creationId xmlns:a16="http://schemas.microsoft.com/office/drawing/2014/main" id="{A0AEB293-0107-094F-A27F-D556DBE800D2}"/>
              </a:ext>
            </a:extLst>
          </p:cNvPr>
          <p:cNvPicPr>
            <a:picLocks noChangeAspect="1"/>
          </p:cNvPicPr>
          <p:nvPr/>
        </p:nvPicPr>
        <p:blipFill>
          <a:blip r:embed="rId3"/>
          <a:stretch>
            <a:fillRect/>
          </a:stretch>
        </p:blipFill>
        <p:spPr>
          <a:xfrm>
            <a:off x="5789697" y="2135086"/>
            <a:ext cx="5505033" cy="3200400"/>
          </a:xfrm>
          <a:prstGeom prst="rect">
            <a:avLst/>
          </a:prstGeom>
        </p:spPr>
      </p:pic>
      <p:sp>
        <p:nvSpPr>
          <p:cNvPr id="7" name="Content Placeholder 2">
            <a:extLst>
              <a:ext uri="{FF2B5EF4-FFF2-40B4-BE49-F238E27FC236}">
                <a16:creationId xmlns:a16="http://schemas.microsoft.com/office/drawing/2014/main" id="{4A5222E4-61A5-0542-9392-8A30CDFCA7AB}"/>
              </a:ext>
            </a:extLst>
          </p:cNvPr>
          <p:cNvSpPr txBox="1">
            <a:spLocks/>
          </p:cNvSpPr>
          <p:nvPr/>
        </p:nvSpPr>
        <p:spPr>
          <a:xfrm>
            <a:off x="2056340" y="4879772"/>
            <a:ext cx="1536700" cy="6604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err="1"/>
              <a:t>NetVLAD</a:t>
            </a:r>
            <a:endParaRPr lang="en-US" dirty="0"/>
          </a:p>
        </p:txBody>
      </p:sp>
      <p:sp>
        <p:nvSpPr>
          <p:cNvPr id="9" name="Content Placeholder 2">
            <a:extLst>
              <a:ext uri="{FF2B5EF4-FFF2-40B4-BE49-F238E27FC236}">
                <a16:creationId xmlns:a16="http://schemas.microsoft.com/office/drawing/2014/main" id="{A5AB8526-4418-C04D-9225-9E7D0ABD3401}"/>
              </a:ext>
            </a:extLst>
          </p:cNvPr>
          <p:cNvSpPr txBox="1">
            <a:spLocks/>
          </p:cNvSpPr>
          <p:nvPr/>
        </p:nvSpPr>
        <p:spPr>
          <a:xfrm>
            <a:off x="7647594" y="5335486"/>
            <a:ext cx="1789237" cy="6604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err="1"/>
              <a:t>NeXtVLAD</a:t>
            </a:r>
            <a:endParaRPr lang="en-US" dirty="0"/>
          </a:p>
        </p:txBody>
      </p:sp>
      <p:sp>
        <p:nvSpPr>
          <p:cNvPr id="10" name="TextBox 9">
            <a:extLst>
              <a:ext uri="{FF2B5EF4-FFF2-40B4-BE49-F238E27FC236}">
                <a16:creationId xmlns:a16="http://schemas.microsoft.com/office/drawing/2014/main" id="{F9CE9D18-1AC8-6945-8A75-67D95D28803E}"/>
              </a:ext>
            </a:extLst>
          </p:cNvPr>
          <p:cNvSpPr txBox="1"/>
          <p:nvPr/>
        </p:nvSpPr>
        <p:spPr>
          <a:xfrm flipH="1">
            <a:off x="838199" y="6277431"/>
            <a:ext cx="10515600" cy="430887"/>
          </a:xfrm>
          <a:prstGeom prst="rect">
            <a:avLst/>
          </a:prstGeom>
          <a:noFill/>
        </p:spPr>
        <p:txBody>
          <a:bodyPr wrap="square" rtlCol="0">
            <a:spAutoFit/>
          </a:bodyPr>
          <a:lstStyle/>
          <a:p>
            <a:r>
              <a:rPr lang="en-US" sz="1100" dirty="0"/>
              <a:t>Lin, Rongcheng, Jing Xiao, and </a:t>
            </a:r>
            <a:r>
              <a:rPr lang="en-US" sz="1100" dirty="0" err="1"/>
              <a:t>Jianping</a:t>
            </a:r>
            <a:r>
              <a:rPr lang="en-US" sz="1100" dirty="0"/>
              <a:t> Fan. 2018. </a:t>
            </a:r>
            <a:r>
              <a:rPr lang="en-US" sz="1100" dirty="0" err="1"/>
              <a:t>NeXtVLAD</a:t>
            </a:r>
            <a:r>
              <a:rPr lang="en-US" sz="1100" dirty="0"/>
              <a:t>: An Efficient Neural Network to Aggregate Frame-level Features for Large-scale Video Classification. In </a:t>
            </a:r>
            <a:r>
              <a:rPr lang="en-US" sz="1100" i="1" dirty="0"/>
              <a:t>Proceedings of the European Conference on Computer Vision (ECCV) Workshops</a:t>
            </a:r>
            <a:r>
              <a:rPr lang="en-US" sz="1100" dirty="0"/>
              <a:t>, pages 206-218. Springer. </a:t>
            </a:r>
          </a:p>
        </p:txBody>
      </p:sp>
    </p:spTree>
    <p:extLst>
      <p:ext uri="{BB962C8B-B14F-4D97-AF65-F5344CB8AC3E}">
        <p14:creationId xmlns:p14="http://schemas.microsoft.com/office/powerpoint/2010/main" val="42103577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2CF36-8E7B-3547-A8A9-2420E1B64522}"/>
              </a:ext>
            </a:extLst>
          </p:cNvPr>
          <p:cNvSpPr>
            <a:spLocks noGrp="1"/>
          </p:cNvSpPr>
          <p:nvPr>
            <p:ph type="ctrTitle"/>
          </p:nvPr>
        </p:nvSpPr>
        <p:spPr/>
        <p:txBody>
          <a:bodyPr>
            <a:normAutofit/>
          </a:bodyPr>
          <a:lstStyle/>
          <a:p>
            <a:r>
              <a:rPr lang="en-US" dirty="0"/>
              <a:t>Our Work</a:t>
            </a:r>
          </a:p>
        </p:txBody>
      </p:sp>
      <p:sp>
        <p:nvSpPr>
          <p:cNvPr id="3" name="Subtitle 2">
            <a:extLst>
              <a:ext uri="{FF2B5EF4-FFF2-40B4-BE49-F238E27FC236}">
                <a16:creationId xmlns:a16="http://schemas.microsoft.com/office/drawing/2014/main" id="{01CC024B-C488-4A41-B022-0CE16AC89C4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42107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A2C81-4159-9044-B78F-CC2770554CC2}"/>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645821F9-EB10-7942-817A-30921035B89A}"/>
              </a:ext>
            </a:extLst>
          </p:cNvPr>
          <p:cNvSpPr>
            <a:spLocks noGrp="1"/>
          </p:cNvSpPr>
          <p:nvPr>
            <p:ph idx="1"/>
          </p:nvPr>
        </p:nvSpPr>
        <p:spPr/>
        <p:txBody>
          <a:bodyPr>
            <a:normAutofit lnSpcReduction="10000"/>
          </a:bodyPr>
          <a:lstStyle/>
          <a:p>
            <a:r>
              <a:rPr lang="en-US" dirty="0"/>
              <a:t>Increase in popularity of Deep Learning</a:t>
            </a:r>
          </a:p>
          <a:p>
            <a:pPr lvl="1">
              <a:spcBef>
                <a:spcPts val="1100"/>
              </a:spcBef>
              <a:buFont typeface="System Font Regular"/>
              <a:buChar char="→"/>
            </a:pPr>
            <a:r>
              <a:rPr lang="en-US" sz="2800" dirty="0"/>
              <a:t> Decrease in reliability of findings</a:t>
            </a:r>
            <a:endParaRPr lang="en-US" dirty="0"/>
          </a:p>
          <a:p>
            <a:r>
              <a:rPr lang="en-US" dirty="0"/>
              <a:t>Figurative language</a:t>
            </a:r>
          </a:p>
          <a:p>
            <a:pPr lvl="1"/>
            <a:r>
              <a:rPr lang="en-US" dirty="0"/>
              <a:t>Ambiguous, context-dependent, and inferential in nature</a:t>
            </a:r>
          </a:p>
          <a:p>
            <a:pPr lvl="1">
              <a:spcBef>
                <a:spcPts val="1100"/>
              </a:spcBef>
              <a:buFont typeface="System Font Regular"/>
              <a:buChar char="→"/>
            </a:pPr>
            <a:r>
              <a:rPr lang="en-US" sz="2800" dirty="0"/>
              <a:t> General difficulty in identification</a:t>
            </a:r>
            <a:endParaRPr lang="en-US" dirty="0"/>
          </a:p>
          <a:p>
            <a:pPr marL="0" indent="0">
              <a:buNone/>
            </a:pPr>
            <a:endParaRPr lang="en-US" dirty="0"/>
          </a:p>
          <a:p>
            <a:r>
              <a:rPr lang="en-US" dirty="0"/>
              <a:t>Unsuitability of shallow syntactic and semantic features for figurative language understanding</a:t>
            </a:r>
          </a:p>
          <a:p>
            <a:pPr lvl="1">
              <a:spcBef>
                <a:spcPts val="1100"/>
              </a:spcBef>
              <a:buFont typeface="System Font Regular"/>
              <a:buChar char="→"/>
            </a:pPr>
            <a:r>
              <a:rPr lang="en-US" sz="2800" dirty="0"/>
              <a:t> Use of Deep Learning as a natural candidate</a:t>
            </a:r>
          </a:p>
          <a:p>
            <a:endParaRPr lang="en-US" dirty="0"/>
          </a:p>
        </p:txBody>
      </p:sp>
      <p:sp>
        <p:nvSpPr>
          <p:cNvPr id="4" name="Slide Number Placeholder 3">
            <a:extLst>
              <a:ext uri="{FF2B5EF4-FFF2-40B4-BE49-F238E27FC236}">
                <a16:creationId xmlns:a16="http://schemas.microsoft.com/office/drawing/2014/main" id="{F5A4C823-A7D4-2547-A1F2-6E59EA3A6CAF}"/>
              </a:ext>
            </a:extLst>
          </p:cNvPr>
          <p:cNvSpPr>
            <a:spLocks noGrp="1"/>
          </p:cNvSpPr>
          <p:nvPr>
            <p:ph type="sldNum" sz="quarter" idx="12"/>
          </p:nvPr>
        </p:nvSpPr>
        <p:spPr/>
        <p:txBody>
          <a:bodyPr/>
          <a:lstStyle/>
          <a:p>
            <a:fld id="{79C1186A-E11D-C242-922C-11165A476398}" type="slidenum">
              <a:rPr lang="en-US" smtClean="0"/>
              <a:t>6</a:t>
            </a:fld>
            <a:endParaRPr lang="en-US"/>
          </a:p>
        </p:txBody>
      </p:sp>
    </p:spTree>
    <p:extLst>
      <p:ext uri="{BB962C8B-B14F-4D97-AF65-F5344CB8AC3E}">
        <p14:creationId xmlns:p14="http://schemas.microsoft.com/office/powerpoint/2010/main" val="3908243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DA3E0-0C6A-0F46-98CD-8CC6D3AEEE5C}"/>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173A8647-1144-684E-B9DE-9140383FBF72}"/>
              </a:ext>
            </a:extLst>
          </p:cNvPr>
          <p:cNvSpPr>
            <a:spLocks noGrp="1"/>
          </p:cNvSpPr>
          <p:nvPr>
            <p:ph idx="1"/>
          </p:nvPr>
        </p:nvSpPr>
        <p:spPr>
          <a:xfrm>
            <a:off x="838200" y="5357813"/>
            <a:ext cx="10515600" cy="819149"/>
          </a:xfrm>
        </p:spPr>
        <p:txBody>
          <a:bodyPr/>
          <a:lstStyle/>
          <a:p>
            <a:pPr marL="0" indent="0">
              <a:buNone/>
            </a:pPr>
            <a:endParaRPr lang="en-US" dirty="0"/>
          </a:p>
        </p:txBody>
      </p:sp>
      <p:sp>
        <p:nvSpPr>
          <p:cNvPr id="4" name="TextBox 3">
            <a:extLst>
              <a:ext uri="{FF2B5EF4-FFF2-40B4-BE49-F238E27FC236}">
                <a16:creationId xmlns:a16="http://schemas.microsoft.com/office/drawing/2014/main" id="{CF121BD1-A87E-7B46-B229-34CE27D5402C}"/>
              </a:ext>
            </a:extLst>
          </p:cNvPr>
          <p:cNvSpPr txBox="1"/>
          <p:nvPr/>
        </p:nvSpPr>
        <p:spPr>
          <a:xfrm>
            <a:off x="838200" y="1825624"/>
            <a:ext cx="3648456" cy="954107"/>
          </a:xfrm>
          <a:prstGeom prst="rect">
            <a:avLst/>
          </a:prstGeom>
          <a:noFill/>
          <a:ln>
            <a:solidFill>
              <a:schemeClr val="tx1"/>
            </a:solidFill>
          </a:ln>
        </p:spPr>
        <p:txBody>
          <a:bodyPr wrap="square" rtlCol="0">
            <a:spAutoFit/>
          </a:bodyPr>
          <a:lstStyle/>
          <a:p>
            <a:pPr algn="ctr"/>
            <a:r>
              <a:rPr lang="en-US" sz="2800" dirty="0"/>
              <a:t>Reliability concerns in Deep Learning</a:t>
            </a:r>
          </a:p>
        </p:txBody>
      </p:sp>
      <p:sp>
        <p:nvSpPr>
          <p:cNvPr id="6" name="TextBox 5">
            <a:extLst>
              <a:ext uri="{FF2B5EF4-FFF2-40B4-BE49-F238E27FC236}">
                <a16:creationId xmlns:a16="http://schemas.microsoft.com/office/drawing/2014/main" id="{68DF15E8-86AA-2A47-A3A7-2D1085CBD417}"/>
              </a:ext>
            </a:extLst>
          </p:cNvPr>
          <p:cNvSpPr txBox="1"/>
          <p:nvPr/>
        </p:nvSpPr>
        <p:spPr>
          <a:xfrm>
            <a:off x="7513320" y="1825624"/>
            <a:ext cx="3840480" cy="954107"/>
          </a:xfrm>
          <a:prstGeom prst="rect">
            <a:avLst/>
          </a:prstGeom>
          <a:noFill/>
          <a:ln>
            <a:solidFill>
              <a:schemeClr val="tx1"/>
            </a:solidFill>
          </a:ln>
        </p:spPr>
        <p:txBody>
          <a:bodyPr wrap="square" rtlCol="0">
            <a:spAutoFit/>
          </a:bodyPr>
          <a:lstStyle/>
          <a:p>
            <a:pPr algn="ctr"/>
            <a:r>
              <a:rPr lang="en-US" sz="2800" dirty="0"/>
              <a:t>Difficulty of figurative language understanding</a:t>
            </a:r>
          </a:p>
        </p:txBody>
      </p:sp>
      <p:cxnSp>
        <p:nvCxnSpPr>
          <p:cNvPr id="11" name="Elbow Connector 10">
            <a:extLst>
              <a:ext uri="{FF2B5EF4-FFF2-40B4-BE49-F238E27FC236}">
                <a16:creationId xmlns:a16="http://schemas.microsoft.com/office/drawing/2014/main" id="{16AEF6DB-0F59-0A49-B38C-85EAEF77331B}"/>
              </a:ext>
            </a:extLst>
          </p:cNvPr>
          <p:cNvCxnSpPr>
            <a:cxnSpLocks/>
          </p:cNvCxnSpPr>
          <p:nvPr/>
        </p:nvCxnSpPr>
        <p:spPr>
          <a:xfrm>
            <a:off x="4486656" y="2302678"/>
            <a:ext cx="1463040" cy="1371600"/>
          </a:xfrm>
          <a:prstGeom prst="bentConnector3">
            <a:avLst>
              <a:gd name="adj1" fmla="val 99908"/>
            </a:avLst>
          </a:prstGeom>
          <a:ln w="15875">
            <a:tailEnd type="triangle" w="lg" len="med"/>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FAAAC066-FE8C-C842-B276-18EC38B59194}"/>
              </a:ext>
            </a:extLst>
          </p:cNvPr>
          <p:cNvCxnSpPr>
            <a:cxnSpLocks/>
            <a:endCxn id="6" idx="1"/>
          </p:cNvCxnSpPr>
          <p:nvPr/>
        </p:nvCxnSpPr>
        <p:spPr>
          <a:xfrm>
            <a:off x="5928360" y="2302678"/>
            <a:ext cx="1584960" cy="0"/>
          </a:xfrm>
          <a:prstGeom prst="line">
            <a:avLst/>
          </a:prstGeom>
          <a:ln w="15875"/>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64E57520-930B-0E4D-954E-5B33870FC556}"/>
              </a:ext>
            </a:extLst>
          </p:cNvPr>
          <p:cNvSpPr txBox="1"/>
          <p:nvPr/>
        </p:nvSpPr>
        <p:spPr>
          <a:xfrm>
            <a:off x="838199" y="3677137"/>
            <a:ext cx="10515599" cy="954107"/>
          </a:xfrm>
          <a:prstGeom prst="rect">
            <a:avLst/>
          </a:prstGeom>
          <a:noFill/>
          <a:ln>
            <a:solidFill>
              <a:schemeClr val="tx1"/>
            </a:solidFill>
          </a:ln>
        </p:spPr>
        <p:txBody>
          <a:bodyPr wrap="square" rtlCol="0">
            <a:spAutoFit/>
          </a:bodyPr>
          <a:lstStyle/>
          <a:p>
            <a:pPr algn="ctr"/>
            <a:r>
              <a:rPr lang="en-US" sz="2800" dirty="0"/>
              <a:t>It is reasonable </a:t>
            </a:r>
            <a:r>
              <a:rPr lang="en-US" sz="2800" u="sng" dirty="0"/>
              <a:t>NOT</a:t>
            </a:r>
            <a:r>
              <a:rPr lang="en-US" sz="2800" dirty="0"/>
              <a:t> to expect outright success only based on the use of a neural network layer</a:t>
            </a:r>
          </a:p>
        </p:txBody>
      </p:sp>
      <p:sp>
        <p:nvSpPr>
          <p:cNvPr id="28" name="Slide Number Placeholder 27">
            <a:extLst>
              <a:ext uri="{FF2B5EF4-FFF2-40B4-BE49-F238E27FC236}">
                <a16:creationId xmlns:a16="http://schemas.microsoft.com/office/drawing/2014/main" id="{A4F1184A-2BC7-5240-8923-E361EF85E70C}"/>
              </a:ext>
            </a:extLst>
          </p:cNvPr>
          <p:cNvSpPr>
            <a:spLocks noGrp="1"/>
          </p:cNvSpPr>
          <p:nvPr>
            <p:ph type="sldNum" sz="quarter" idx="12"/>
          </p:nvPr>
        </p:nvSpPr>
        <p:spPr/>
        <p:txBody>
          <a:bodyPr/>
          <a:lstStyle/>
          <a:p>
            <a:fld id="{79C1186A-E11D-C242-922C-11165A476398}" type="slidenum">
              <a:rPr lang="en-US" smtClean="0"/>
              <a:t>7</a:t>
            </a:fld>
            <a:endParaRPr lang="en-US"/>
          </a:p>
        </p:txBody>
      </p:sp>
    </p:spTree>
    <p:extLst>
      <p:ext uri="{BB962C8B-B14F-4D97-AF65-F5344CB8AC3E}">
        <p14:creationId xmlns:p14="http://schemas.microsoft.com/office/powerpoint/2010/main" val="1337673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8F75B-758A-7646-8564-B8614F5A8F1E}"/>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BA59495F-31A4-5941-852E-4E4FAC655C2C}"/>
              </a:ext>
            </a:extLst>
          </p:cNvPr>
          <p:cNvSpPr>
            <a:spLocks noGrp="1"/>
          </p:cNvSpPr>
          <p:nvPr>
            <p:ph idx="1"/>
          </p:nvPr>
        </p:nvSpPr>
        <p:spPr/>
        <p:txBody>
          <a:bodyPr>
            <a:normAutofit/>
          </a:bodyPr>
          <a:lstStyle/>
          <a:p>
            <a:r>
              <a:rPr lang="en-US" dirty="0"/>
              <a:t>Use of augmented pipelines</a:t>
            </a:r>
          </a:p>
          <a:p>
            <a:pPr lvl="1"/>
            <a:r>
              <a:rPr lang="en-US" dirty="0"/>
              <a:t>Gluing multiple sophisticated components together</a:t>
            </a:r>
          </a:p>
          <a:p>
            <a:pPr lvl="1">
              <a:spcBef>
                <a:spcPts val="1100"/>
              </a:spcBef>
              <a:buFont typeface="System Font Regular"/>
              <a:buChar char="→"/>
            </a:pPr>
            <a:r>
              <a:rPr lang="en-US" dirty="0"/>
              <a:t> </a:t>
            </a:r>
            <a:r>
              <a:rPr lang="en-US" sz="2800" dirty="0"/>
              <a:t>The interpretability issue beyond reliability: </a:t>
            </a:r>
          </a:p>
          <a:p>
            <a:pPr lvl="2"/>
            <a:r>
              <a:rPr lang="en-US" sz="2400" dirty="0"/>
              <a:t>Which component is responsible for improved outcomes?</a:t>
            </a:r>
          </a:p>
          <a:p>
            <a:pPr lvl="2"/>
            <a:r>
              <a:rPr lang="en-US" sz="2400" dirty="0"/>
              <a:t>How effective is a component of the pipeline for the downstream NLP task?</a:t>
            </a:r>
          </a:p>
          <a:p>
            <a:endParaRPr lang="en-US" dirty="0"/>
          </a:p>
          <a:p>
            <a:r>
              <a:rPr lang="en-US" dirty="0"/>
              <a:t>Such details are sometimes omitted from research papers</a:t>
            </a:r>
          </a:p>
        </p:txBody>
      </p:sp>
      <p:sp>
        <p:nvSpPr>
          <p:cNvPr id="5" name="Slide Number Placeholder 4">
            <a:extLst>
              <a:ext uri="{FF2B5EF4-FFF2-40B4-BE49-F238E27FC236}">
                <a16:creationId xmlns:a16="http://schemas.microsoft.com/office/drawing/2014/main" id="{E2580D8F-FADB-EF44-B3E4-AA1365C8D38D}"/>
              </a:ext>
            </a:extLst>
          </p:cNvPr>
          <p:cNvSpPr>
            <a:spLocks noGrp="1"/>
          </p:cNvSpPr>
          <p:nvPr>
            <p:ph type="sldNum" sz="quarter" idx="12"/>
          </p:nvPr>
        </p:nvSpPr>
        <p:spPr/>
        <p:txBody>
          <a:bodyPr/>
          <a:lstStyle/>
          <a:p>
            <a:fld id="{79C1186A-E11D-C242-922C-11165A476398}" type="slidenum">
              <a:rPr lang="en-US" smtClean="0"/>
              <a:t>8</a:t>
            </a:fld>
            <a:endParaRPr lang="en-US"/>
          </a:p>
        </p:txBody>
      </p:sp>
    </p:spTree>
    <p:extLst>
      <p:ext uri="{BB962C8B-B14F-4D97-AF65-F5344CB8AC3E}">
        <p14:creationId xmlns:p14="http://schemas.microsoft.com/office/powerpoint/2010/main" val="1460164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1922</TotalTime>
  <Words>831</Words>
  <Application>Microsoft Macintosh PowerPoint</Application>
  <PresentationFormat>Widescreen</PresentationFormat>
  <Paragraphs>138</Paragraphs>
  <Slides>21</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Calibri</vt:lpstr>
      <vt:lpstr>Arial</vt:lpstr>
      <vt:lpstr>Calibri Light</vt:lpstr>
      <vt:lpstr>System Font Regular</vt:lpstr>
      <vt:lpstr>Office Theme</vt:lpstr>
      <vt:lpstr>An Investigation into the Contribution of Locally Aggregated Descriptors to Figurative Language Identification</vt:lpstr>
      <vt:lpstr>Backgrounds</vt:lpstr>
      <vt:lpstr>Bag of Visual Words</vt:lpstr>
      <vt:lpstr>VLAD</vt:lpstr>
      <vt:lpstr>NetVLAD &amp; NeXtVLAD</vt:lpstr>
      <vt:lpstr>Our Work</vt:lpstr>
      <vt:lpstr>Motivation</vt:lpstr>
      <vt:lpstr>Motivation</vt:lpstr>
      <vt:lpstr>Motivation</vt:lpstr>
      <vt:lpstr>Our Task</vt:lpstr>
      <vt:lpstr>Downstream NLP Task</vt:lpstr>
      <vt:lpstr>The architecture</vt:lpstr>
      <vt:lpstr>Experiments</vt:lpstr>
      <vt:lpstr>Experiments</vt:lpstr>
      <vt:lpstr>Experiments</vt:lpstr>
      <vt:lpstr>Experiments</vt:lpstr>
      <vt:lpstr>Results</vt:lpstr>
      <vt:lpstr>Results</vt:lpstr>
      <vt:lpstr>Discussions and Conclusions</vt:lpstr>
      <vt:lpstr>Discussions and Conclusions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Investigation into the Contribution of Locally Aggregated Descriptors to Figurative Language Identification</dc:title>
  <dc:creator>Mahdipour Saravani,Sina</dc:creator>
  <cp:lastModifiedBy>Mahdipour Saravani,Sina</cp:lastModifiedBy>
  <cp:revision>20</cp:revision>
  <dcterms:created xsi:type="dcterms:W3CDTF">2021-10-06T21:39:05Z</dcterms:created>
  <dcterms:modified xsi:type="dcterms:W3CDTF">2021-11-17T08:22:15Z</dcterms:modified>
</cp:coreProperties>
</file>

<file path=docProps/thumbnail.jpeg>
</file>